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8" r:id="rId2"/>
    <p:sldId id="299" r:id="rId3"/>
    <p:sldId id="260" r:id="rId4"/>
    <p:sldId id="261" r:id="rId5"/>
    <p:sldId id="339" r:id="rId6"/>
    <p:sldId id="340" r:id="rId7"/>
    <p:sldId id="321" r:id="rId8"/>
    <p:sldId id="301" r:id="rId9"/>
    <p:sldId id="270" r:id="rId10"/>
    <p:sldId id="314" r:id="rId11"/>
    <p:sldId id="315" r:id="rId12"/>
    <p:sldId id="326" r:id="rId13"/>
    <p:sldId id="316" r:id="rId14"/>
    <p:sldId id="325" r:id="rId15"/>
    <p:sldId id="318" r:id="rId16"/>
    <p:sldId id="331" r:id="rId17"/>
    <p:sldId id="304" r:id="rId18"/>
    <p:sldId id="305" r:id="rId19"/>
    <p:sldId id="330" r:id="rId20"/>
    <p:sldId id="319" r:id="rId21"/>
    <p:sldId id="334" r:id="rId22"/>
    <p:sldId id="277" r:id="rId23"/>
    <p:sldId id="278" r:id="rId24"/>
    <p:sldId id="279" r:id="rId25"/>
    <p:sldId id="280" r:id="rId26"/>
    <p:sldId id="335" r:id="rId27"/>
    <p:sldId id="336" r:id="rId28"/>
    <p:sldId id="337" r:id="rId29"/>
    <p:sldId id="281" r:id="rId30"/>
    <p:sldId id="323" r:id="rId31"/>
    <p:sldId id="324" r:id="rId32"/>
    <p:sldId id="288" r:id="rId33"/>
    <p:sldId id="338" r:id="rId34"/>
    <p:sldId id="333" r:id="rId35"/>
    <p:sldId id="332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06" autoAdjust="0"/>
    <p:restoredTop sz="94660"/>
  </p:normalViewPr>
  <p:slideViewPr>
    <p:cSldViewPr snapToGrid="0">
      <p:cViewPr varScale="1">
        <p:scale>
          <a:sx n="58" d="100"/>
          <a:sy n="58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9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345D4B-C36C-48BA-B89E-BB4295C1762D}" type="doc">
      <dgm:prSet loTypeId="urn:microsoft.com/office/officeart/2005/8/layout/hierarchy6" loCatId="hierarchy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GB"/>
        </a:p>
      </dgm:t>
    </dgm:pt>
    <dgm:pt modelId="{B1AD655D-5799-41A5-8594-F2D8C26CA19A}">
      <dgm:prSet phldrT="[Text]" custT="1"/>
      <dgm:spPr/>
      <dgm:t>
        <a:bodyPr/>
        <a:lstStyle/>
        <a:p>
          <a:r>
            <a:rPr lang="en-GB" sz="2400" b="1" dirty="0">
              <a:latin typeface="+mn-lt"/>
              <a:cs typeface="Times New Roman" panose="02020603050405020304" pitchFamily="18" charset="0"/>
            </a:rPr>
            <a:t>Trauma</a:t>
          </a:r>
        </a:p>
      </dgm:t>
    </dgm:pt>
    <dgm:pt modelId="{1997386F-7AF7-4BD5-B92C-3E39CC6E2E18}" type="parTrans" cxnId="{4DB28F81-F661-4E39-939A-EC71E9EE84C8}">
      <dgm:prSet/>
      <dgm:spPr/>
      <dgm:t>
        <a:bodyPr/>
        <a:lstStyle/>
        <a:p>
          <a:endParaRPr lang="en-GB"/>
        </a:p>
      </dgm:t>
    </dgm:pt>
    <dgm:pt modelId="{ACD0F37B-18F6-4885-B9F4-59593DE6B895}" type="sibTrans" cxnId="{4DB28F81-F661-4E39-939A-EC71E9EE84C8}">
      <dgm:prSet/>
      <dgm:spPr/>
      <dgm:t>
        <a:bodyPr/>
        <a:lstStyle/>
        <a:p>
          <a:endParaRPr lang="en-GB"/>
        </a:p>
      </dgm:t>
    </dgm:pt>
    <dgm:pt modelId="{793028EF-315D-426C-88EA-30E2233D6D3B}">
      <dgm:prSet phldrT="[Text]" custT="1"/>
      <dgm:spPr/>
      <dgm:t>
        <a:bodyPr/>
        <a:lstStyle/>
        <a:p>
          <a:r>
            <a:rPr lang="en-GB" sz="1800" dirty="0">
              <a:latin typeface="+mn-lt"/>
              <a:cs typeface="Times New Roman" panose="02020603050405020304" pitchFamily="18" charset="0"/>
            </a:rPr>
            <a:t>Severe haemorrhage</a:t>
          </a:r>
        </a:p>
      </dgm:t>
    </dgm:pt>
    <dgm:pt modelId="{4E280EB0-195A-44C9-ACDB-0F030CE932CB}" type="parTrans" cxnId="{418F7E74-A7A9-4F90-9F65-F8B4A947190F}">
      <dgm:prSet/>
      <dgm:spPr/>
      <dgm:t>
        <a:bodyPr/>
        <a:lstStyle/>
        <a:p>
          <a:endParaRPr lang="en-GB"/>
        </a:p>
      </dgm:t>
    </dgm:pt>
    <dgm:pt modelId="{3C04A163-BCF6-4CB3-AF3F-1897935376AD}" type="sibTrans" cxnId="{418F7E74-A7A9-4F90-9F65-F8B4A947190F}">
      <dgm:prSet/>
      <dgm:spPr/>
      <dgm:t>
        <a:bodyPr/>
        <a:lstStyle/>
        <a:p>
          <a:endParaRPr lang="en-GB"/>
        </a:p>
      </dgm:t>
    </dgm:pt>
    <dgm:pt modelId="{3912AFB6-4253-48EC-B83C-BACBA47CB03E}">
      <dgm:prSet phldrT="[Text]" custT="1"/>
      <dgm:spPr/>
      <dgm:t>
        <a:bodyPr/>
        <a:lstStyle/>
        <a:p>
          <a:r>
            <a:rPr lang="en-GB" sz="1800" dirty="0">
              <a:latin typeface="+mn-lt"/>
              <a:cs typeface="Times New Roman" panose="02020603050405020304" pitchFamily="18" charset="0"/>
            </a:rPr>
            <a:t>Inflammation </a:t>
          </a:r>
        </a:p>
      </dgm:t>
    </dgm:pt>
    <dgm:pt modelId="{303AF620-6585-4017-AF6C-DE0A96AFC842}" type="parTrans" cxnId="{339F3F36-8F79-4228-BE35-030EA17EF46B}">
      <dgm:prSet/>
      <dgm:spPr/>
      <dgm:t>
        <a:bodyPr/>
        <a:lstStyle/>
        <a:p>
          <a:endParaRPr lang="en-GB"/>
        </a:p>
      </dgm:t>
    </dgm:pt>
    <dgm:pt modelId="{4D6F9048-3946-4184-9C7C-5B9410066338}" type="sibTrans" cxnId="{339F3F36-8F79-4228-BE35-030EA17EF46B}">
      <dgm:prSet/>
      <dgm:spPr/>
      <dgm:t>
        <a:bodyPr/>
        <a:lstStyle/>
        <a:p>
          <a:endParaRPr lang="en-GB"/>
        </a:p>
      </dgm:t>
    </dgm:pt>
    <dgm:pt modelId="{1F99F736-646B-44CC-A1F4-E4E456DBDCAF}">
      <dgm:prSet phldrT="[Text]" custT="1"/>
      <dgm:spPr/>
      <dgm:t>
        <a:bodyPr/>
        <a:lstStyle/>
        <a:p>
          <a:r>
            <a:rPr lang="en-GB" sz="1800" dirty="0">
              <a:latin typeface="+mn-lt"/>
              <a:cs typeface="Times New Roman" panose="02020603050405020304" pitchFamily="18" charset="0"/>
            </a:rPr>
            <a:t>Infection </a:t>
          </a:r>
        </a:p>
      </dgm:t>
    </dgm:pt>
    <dgm:pt modelId="{62446771-187E-4045-A8CB-5C94769D885B}" type="parTrans" cxnId="{270AB268-9494-473D-AEC1-44950CD0B1A6}">
      <dgm:prSet/>
      <dgm:spPr/>
      <dgm:t>
        <a:bodyPr/>
        <a:lstStyle/>
        <a:p>
          <a:endParaRPr lang="en-GB"/>
        </a:p>
      </dgm:t>
    </dgm:pt>
    <dgm:pt modelId="{09DB951F-A25A-4714-8D18-A71ADADE6490}" type="sibTrans" cxnId="{270AB268-9494-473D-AEC1-44950CD0B1A6}">
      <dgm:prSet/>
      <dgm:spPr/>
      <dgm:t>
        <a:bodyPr/>
        <a:lstStyle/>
        <a:p>
          <a:endParaRPr lang="en-GB"/>
        </a:p>
      </dgm:t>
    </dgm:pt>
    <dgm:pt modelId="{AD2651DF-CB19-4F55-A40B-6853208B1652}">
      <dgm:prSet phldrT="[Text]" custT="1"/>
      <dgm:spPr/>
      <dgm:t>
        <a:bodyPr/>
        <a:lstStyle/>
        <a:p>
          <a:r>
            <a:rPr lang="en-GB" sz="2000" dirty="0">
              <a:latin typeface="+mn-lt"/>
              <a:cs typeface="Times New Roman" panose="02020603050405020304" pitchFamily="18" charset="0"/>
            </a:rPr>
            <a:t>Wound healing </a:t>
          </a:r>
        </a:p>
      </dgm:t>
    </dgm:pt>
    <dgm:pt modelId="{E5B4EF6D-BF63-423D-AACD-59C85154F47E}" type="parTrans" cxnId="{F8071E5B-B23B-4C31-9F12-2E0C080E5D79}">
      <dgm:prSet/>
      <dgm:spPr/>
      <dgm:t>
        <a:bodyPr/>
        <a:lstStyle/>
        <a:p>
          <a:endParaRPr lang="en-US"/>
        </a:p>
      </dgm:t>
    </dgm:pt>
    <dgm:pt modelId="{2142607D-C5BD-48BC-938C-E04A6F619CF0}" type="sibTrans" cxnId="{F8071E5B-B23B-4C31-9F12-2E0C080E5D79}">
      <dgm:prSet/>
      <dgm:spPr/>
      <dgm:t>
        <a:bodyPr/>
        <a:lstStyle/>
        <a:p>
          <a:endParaRPr lang="en-US"/>
        </a:p>
      </dgm:t>
    </dgm:pt>
    <dgm:pt modelId="{42EDBF77-A95D-400C-90B6-C576FB6765B7}" type="pres">
      <dgm:prSet presAssocID="{8C345D4B-C36C-48BA-B89E-BB4295C1762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8E07397-D9E2-4775-A63E-FF2975C1F129}" type="pres">
      <dgm:prSet presAssocID="{8C345D4B-C36C-48BA-B89E-BB4295C1762D}" presName="hierFlow" presStyleCnt="0"/>
      <dgm:spPr/>
    </dgm:pt>
    <dgm:pt modelId="{DCFB846C-025B-4F76-A41B-423914CFBF16}" type="pres">
      <dgm:prSet presAssocID="{8C345D4B-C36C-48BA-B89E-BB4295C1762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9038AB9-1CF8-47BF-B8B6-2C7A5FE69BB8}" type="pres">
      <dgm:prSet presAssocID="{B1AD655D-5799-41A5-8594-F2D8C26CA19A}" presName="Name14" presStyleCnt="0"/>
      <dgm:spPr/>
    </dgm:pt>
    <dgm:pt modelId="{4E5DDACC-F872-4EA7-82A6-FC0441824409}" type="pres">
      <dgm:prSet presAssocID="{B1AD655D-5799-41A5-8594-F2D8C26CA19A}" presName="level1Shape" presStyleLbl="node0" presStyleIdx="0" presStyleCnt="1" custScaleX="127813" custScaleY="126055">
        <dgm:presLayoutVars>
          <dgm:chPref val="3"/>
        </dgm:presLayoutVars>
      </dgm:prSet>
      <dgm:spPr/>
    </dgm:pt>
    <dgm:pt modelId="{F1D86BC3-A898-48BB-812D-9A4444E1D20C}" type="pres">
      <dgm:prSet presAssocID="{B1AD655D-5799-41A5-8594-F2D8C26CA19A}" presName="hierChild2" presStyleCnt="0"/>
      <dgm:spPr/>
    </dgm:pt>
    <dgm:pt modelId="{652F9CAD-2F57-4F8E-8D9E-A181262C3E77}" type="pres">
      <dgm:prSet presAssocID="{4E280EB0-195A-44C9-ACDB-0F030CE932CB}" presName="Name19" presStyleLbl="parChTrans1D2" presStyleIdx="0" presStyleCnt="4"/>
      <dgm:spPr/>
    </dgm:pt>
    <dgm:pt modelId="{33930C31-8106-4510-81A5-0D7262636110}" type="pres">
      <dgm:prSet presAssocID="{793028EF-315D-426C-88EA-30E2233D6D3B}" presName="Name21" presStyleCnt="0"/>
      <dgm:spPr/>
    </dgm:pt>
    <dgm:pt modelId="{96548740-A701-4BFD-93E5-AD9A5DF10D63}" type="pres">
      <dgm:prSet presAssocID="{793028EF-315D-426C-88EA-30E2233D6D3B}" presName="level2Shape" presStyleLbl="node2" presStyleIdx="0" presStyleCnt="4" custScaleX="142188"/>
      <dgm:spPr/>
    </dgm:pt>
    <dgm:pt modelId="{0219C2F7-0251-47F1-8209-85CCBB778C6A}" type="pres">
      <dgm:prSet presAssocID="{793028EF-315D-426C-88EA-30E2233D6D3B}" presName="hierChild3" presStyleCnt="0"/>
      <dgm:spPr/>
    </dgm:pt>
    <dgm:pt modelId="{74CE6EF7-AD4B-4A8C-9C9D-F3B48A7DB585}" type="pres">
      <dgm:prSet presAssocID="{303AF620-6585-4017-AF6C-DE0A96AFC842}" presName="Name19" presStyleLbl="parChTrans1D2" presStyleIdx="1" presStyleCnt="4"/>
      <dgm:spPr/>
    </dgm:pt>
    <dgm:pt modelId="{493C65BB-BBC3-48DE-8CA5-4F9C4ADDF591}" type="pres">
      <dgm:prSet presAssocID="{3912AFB6-4253-48EC-B83C-BACBA47CB03E}" presName="Name21" presStyleCnt="0"/>
      <dgm:spPr/>
    </dgm:pt>
    <dgm:pt modelId="{420F94CA-779B-48AC-A75A-29EF42744EAA}" type="pres">
      <dgm:prSet presAssocID="{3912AFB6-4253-48EC-B83C-BACBA47CB03E}" presName="level2Shape" presStyleLbl="node2" presStyleIdx="1" presStyleCnt="4" custScaleX="138427"/>
      <dgm:spPr/>
    </dgm:pt>
    <dgm:pt modelId="{FAFC2648-2587-4EBE-A32A-B7D5E79F2C18}" type="pres">
      <dgm:prSet presAssocID="{3912AFB6-4253-48EC-B83C-BACBA47CB03E}" presName="hierChild3" presStyleCnt="0"/>
      <dgm:spPr/>
    </dgm:pt>
    <dgm:pt modelId="{2AC9714F-BAE7-47E0-95B3-9C09563D65F8}" type="pres">
      <dgm:prSet presAssocID="{62446771-187E-4045-A8CB-5C94769D885B}" presName="Name19" presStyleLbl="parChTrans1D2" presStyleIdx="2" presStyleCnt="4"/>
      <dgm:spPr/>
    </dgm:pt>
    <dgm:pt modelId="{7708997F-0F21-4CD9-AEA2-18039CE47227}" type="pres">
      <dgm:prSet presAssocID="{1F99F736-646B-44CC-A1F4-E4E456DBDCAF}" presName="Name21" presStyleCnt="0"/>
      <dgm:spPr/>
    </dgm:pt>
    <dgm:pt modelId="{D2971AF8-F350-4FE8-BEFB-C1B2B48F8A16}" type="pres">
      <dgm:prSet presAssocID="{1F99F736-646B-44CC-A1F4-E4E456DBDCAF}" presName="level2Shape" presStyleLbl="node2" presStyleIdx="2" presStyleCnt="4" custScaleX="154851"/>
      <dgm:spPr/>
    </dgm:pt>
    <dgm:pt modelId="{1B857EB8-FCD9-46CC-BB8F-A57D600F08C9}" type="pres">
      <dgm:prSet presAssocID="{1F99F736-646B-44CC-A1F4-E4E456DBDCAF}" presName="hierChild3" presStyleCnt="0"/>
      <dgm:spPr/>
    </dgm:pt>
    <dgm:pt modelId="{0C4EF8F0-619C-401D-B0D6-5FDF638F42B5}" type="pres">
      <dgm:prSet presAssocID="{E5B4EF6D-BF63-423D-AACD-59C85154F47E}" presName="Name19" presStyleLbl="parChTrans1D2" presStyleIdx="3" presStyleCnt="4"/>
      <dgm:spPr/>
    </dgm:pt>
    <dgm:pt modelId="{5DCC29E4-8289-4241-BF8A-5AE9A675A86D}" type="pres">
      <dgm:prSet presAssocID="{AD2651DF-CB19-4F55-A40B-6853208B1652}" presName="Name21" presStyleCnt="0"/>
      <dgm:spPr/>
    </dgm:pt>
    <dgm:pt modelId="{C4341557-E1AE-4C98-8270-95D78352902A}" type="pres">
      <dgm:prSet presAssocID="{AD2651DF-CB19-4F55-A40B-6853208B1652}" presName="level2Shape" presStyleLbl="node2" presStyleIdx="3" presStyleCnt="4" custScaleX="151479"/>
      <dgm:spPr/>
    </dgm:pt>
    <dgm:pt modelId="{3AE2D935-969D-4AE2-980C-A83CD24A9CF0}" type="pres">
      <dgm:prSet presAssocID="{AD2651DF-CB19-4F55-A40B-6853208B1652}" presName="hierChild3" presStyleCnt="0"/>
      <dgm:spPr/>
    </dgm:pt>
    <dgm:pt modelId="{A3131D54-6D29-4AFE-866F-E0FB0D6872A6}" type="pres">
      <dgm:prSet presAssocID="{8C345D4B-C36C-48BA-B89E-BB4295C1762D}" presName="bgShapesFlow" presStyleCnt="0"/>
      <dgm:spPr/>
    </dgm:pt>
  </dgm:ptLst>
  <dgm:cxnLst>
    <dgm:cxn modelId="{DCB86A21-6C45-4023-B206-E9A488D5139B}" type="presOf" srcId="{62446771-187E-4045-A8CB-5C94769D885B}" destId="{2AC9714F-BAE7-47E0-95B3-9C09563D65F8}" srcOrd="0" destOrd="0" presId="urn:microsoft.com/office/officeart/2005/8/layout/hierarchy6"/>
    <dgm:cxn modelId="{B80CF727-13F0-461E-94A5-EA0145791993}" type="presOf" srcId="{1F99F736-646B-44CC-A1F4-E4E456DBDCAF}" destId="{D2971AF8-F350-4FE8-BEFB-C1B2B48F8A16}" srcOrd="0" destOrd="0" presId="urn:microsoft.com/office/officeart/2005/8/layout/hierarchy6"/>
    <dgm:cxn modelId="{44291831-271C-4B62-B5FA-DAA86DE70824}" type="presOf" srcId="{793028EF-315D-426C-88EA-30E2233D6D3B}" destId="{96548740-A701-4BFD-93E5-AD9A5DF10D63}" srcOrd="0" destOrd="0" presId="urn:microsoft.com/office/officeart/2005/8/layout/hierarchy6"/>
    <dgm:cxn modelId="{339F3F36-8F79-4228-BE35-030EA17EF46B}" srcId="{B1AD655D-5799-41A5-8594-F2D8C26CA19A}" destId="{3912AFB6-4253-48EC-B83C-BACBA47CB03E}" srcOrd="1" destOrd="0" parTransId="{303AF620-6585-4017-AF6C-DE0A96AFC842}" sibTransId="{4D6F9048-3946-4184-9C7C-5B9410066338}"/>
    <dgm:cxn modelId="{CA8D6A3A-2A74-4CBD-86D7-93230E4EFA33}" type="presOf" srcId="{B1AD655D-5799-41A5-8594-F2D8C26CA19A}" destId="{4E5DDACC-F872-4EA7-82A6-FC0441824409}" srcOrd="0" destOrd="0" presId="urn:microsoft.com/office/officeart/2005/8/layout/hierarchy6"/>
    <dgm:cxn modelId="{F8071E5B-B23B-4C31-9F12-2E0C080E5D79}" srcId="{B1AD655D-5799-41A5-8594-F2D8C26CA19A}" destId="{AD2651DF-CB19-4F55-A40B-6853208B1652}" srcOrd="3" destOrd="0" parTransId="{E5B4EF6D-BF63-423D-AACD-59C85154F47E}" sibTransId="{2142607D-C5BD-48BC-938C-E04A6F619CF0}"/>
    <dgm:cxn modelId="{270AB268-9494-473D-AEC1-44950CD0B1A6}" srcId="{B1AD655D-5799-41A5-8594-F2D8C26CA19A}" destId="{1F99F736-646B-44CC-A1F4-E4E456DBDCAF}" srcOrd="2" destOrd="0" parTransId="{62446771-187E-4045-A8CB-5C94769D885B}" sibTransId="{09DB951F-A25A-4714-8D18-A71ADADE6490}"/>
    <dgm:cxn modelId="{418F7E74-A7A9-4F90-9F65-F8B4A947190F}" srcId="{B1AD655D-5799-41A5-8594-F2D8C26CA19A}" destId="{793028EF-315D-426C-88EA-30E2233D6D3B}" srcOrd="0" destOrd="0" parTransId="{4E280EB0-195A-44C9-ACDB-0F030CE932CB}" sibTransId="{3C04A163-BCF6-4CB3-AF3F-1897935376AD}"/>
    <dgm:cxn modelId="{4DB28F81-F661-4E39-939A-EC71E9EE84C8}" srcId="{8C345D4B-C36C-48BA-B89E-BB4295C1762D}" destId="{B1AD655D-5799-41A5-8594-F2D8C26CA19A}" srcOrd="0" destOrd="0" parTransId="{1997386F-7AF7-4BD5-B92C-3E39CC6E2E18}" sibTransId="{ACD0F37B-18F6-4885-B9F4-59593DE6B895}"/>
    <dgm:cxn modelId="{C8F87492-A3CB-479D-ABE6-ED34384675EC}" type="presOf" srcId="{E5B4EF6D-BF63-423D-AACD-59C85154F47E}" destId="{0C4EF8F0-619C-401D-B0D6-5FDF638F42B5}" srcOrd="0" destOrd="0" presId="urn:microsoft.com/office/officeart/2005/8/layout/hierarchy6"/>
    <dgm:cxn modelId="{1A4422BB-CFB1-43F5-BC2D-B0E9CF710F3C}" type="presOf" srcId="{4E280EB0-195A-44C9-ACDB-0F030CE932CB}" destId="{652F9CAD-2F57-4F8E-8D9E-A181262C3E77}" srcOrd="0" destOrd="0" presId="urn:microsoft.com/office/officeart/2005/8/layout/hierarchy6"/>
    <dgm:cxn modelId="{254777D6-A498-40B4-8EA2-78F84F157DE3}" type="presOf" srcId="{3912AFB6-4253-48EC-B83C-BACBA47CB03E}" destId="{420F94CA-779B-48AC-A75A-29EF42744EAA}" srcOrd="0" destOrd="0" presId="urn:microsoft.com/office/officeart/2005/8/layout/hierarchy6"/>
    <dgm:cxn modelId="{6EB57BE3-B284-4794-9612-73F5733B875A}" type="presOf" srcId="{303AF620-6585-4017-AF6C-DE0A96AFC842}" destId="{74CE6EF7-AD4B-4A8C-9C9D-F3B48A7DB585}" srcOrd="0" destOrd="0" presId="urn:microsoft.com/office/officeart/2005/8/layout/hierarchy6"/>
    <dgm:cxn modelId="{7A4F23E5-1771-49AD-A3CA-D7DA9F92801B}" type="presOf" srcId="{8C345D4B-C36C-48BA-B89E-BB4295C1762D}" destId="{42EDBF77-A95D-400C-90B6-C576FB6765B7}" srcOrd="0" destOrd="0" presId="urn:microsoft.com/office/officeart/2005/8/layout/hierarchy6"/>
    <dgm:cxn modelId="{3909B9F4-8942-40E9-A84E-907EE6CB0C72}" type="presOf" srcId="{AD2651DF-CB19-4F55-A40B-6853208B1652}" destId="{C4341557-E1AE-4C98-8270-95D78352902A}" srcOrd="0" destOrd="0" presId="urn:microsoft.com/office/officeart/2005/8/layout/hierarchy6"/>
    <dgm:cxn modelId="{30452BD1-27AF-4078-935B-4822B47BC1D0}" type="presParOf" srcId="{42EDBF77-A95D-400C-90B6-C576FB6765B7}" destId="{98E07397-D9E2-4775-A63E-FF2975C1F129}" srcOrd="0" destOrd="0" presId="urn:microsoft.com/office/officeart/2005/8/layout/hierarchy6"/>
    <dgm:cxn modelId="{88684536-BA63-4FD1-B16F-B2F270F34C62}" type="presParOf" srcId="{98E07397-D9E2-4775-A63E-FF2975C1F129}" destId="{DCFB846C-025B-4F76-A41B-423914CFBF16}" srcOrd="0" destOrd="0" presId="urn:microsoft.com/office/officeart/2005/8/layout/hierarchy6"/>
    <dgm:cxn modelId="{8ACEC7CE-9059-453C-9254-E22435B4334E}" type="presParOf" srcId="{DCFB846C-025B-4F76-A41B-423914CFBF16}" destId="{89038AB9-1CF8-47BF-B8B6-2C7A5FE69BB8}" srcOrd="0" destOrd="0" presId="urn:microsoft.com/office/officeart/2005/8/layout/hierarchy6"/>
    <dgm:cxn modelId="{62B04A36-A2A8-4753-BDCB-0848B078173B}" type="presParOf" srcId="{89038AB9-1CF8-47BF-B8B6-2C7A5FE69BB8}" destId="{4E5DDACC-F872-4EA7-82A6-FC0441824409}" srcOrd="0" destOrd="0" presId="urn:microsoft.com/office/officeart/2005/8/layout/hierarchy6"/>
    <dgm:cxn modelId="{1567AFBC-5FD4-49AC-B9B2-0B9C76235E64}" type="presParOf" srcId="{89038AB9-1CF8-47BF-B8B6-2C7A5FE69BB8}" destId="{F1D86BC3-A898-48BB-812D-9A4444E1D20C}" srcOrd="1" destOrd="0" presId="urn:microsoft.com/office/officeart/2005/8/layout/hierarchy6"/>
    <dgm:cxn modelId="{1F94E8F2-B3C0-4720-A619-BE9ECBC2FEB5}" type="presParOf" srcId="{F1D86BC3-A898-48BB-812D-9A4444E1D20C}" destId="{652F9CAD-2F57-4F8E-8D9E-A181262C3E77}" srcOrd="0" destOrd="0" presId="urn:microsoft.com/office/officeart/2005/8/layout/hierarchy6"/>
    <dgm:cxn modelId="{7AB80EBF-C257-4708-A5E5-F6BC6578D81E}" type="presParOf" srcId="{F1D86BC3-A898-48BB-812D-9A4444E1D20C}" destId="{33930C31-8106-4510-81A5-0D7262636110}" srcOrd="1" destOrd="0" presId="urn:microsoft.com/office/officeart/2005/8/layout/hierarchy6"/>
    <dgm:cxn modelId="{4FDD500B-2698-44DC-ABD0-5A1B54B6CFA8}" type="presParOf" srcId="{33930C31-8106-4510-81A5-0D7262636110}" destId="{96548740-A701-4BFD-93E5-AD9A5DF10D63}" srcOrd="0" destOrd="0" presId="urn:microsoft.com/office/officeart/2005/8/layout/hierarchy6"/>
    <dgm:cxn modelId="{55D084C1-A73C-49A5-B8B7-D821DAD95CB4}" type="presParOf" srcId="{33930C31-8106-4510-81A5-0D7262636110}" destId="{0219C2F7-0251-47F1-8209-85CCBB778C6A}" srcOrd="1" destOrd="0" presId="urn:microsoft.com/office/officeart/2005/8/layout/hierarchy6"/>
    <dgm:cxn modelId="{DA39B469-6BF7-40ED-9D55-0758E6F9AE93}" type="presParOf" srcId="{F1D86BC3-A898-48BB-812D-9A4444E1D20C}" destId="{74CE6EF7-AD4B-4A8C-9C9D-F3B48A7DB585}" srcOrd="2" destOrd="0" presId="urn:microsoft.com/office/officeart/2005/8/layout/hierarchy6"/>
    <dgm:cxn modelId="{71F76440-972A-417A-AC8E-AA3F6FE9EC14}" type="presParOf" srcId="{F1D86BC3-A898-48BB-812D-9A4444E1D20C}" destId="{493C65BB-BBC3-48DE-8CA5-4F9C4ADDF591}" srcOrd="3" destOrd="0" presId="urn:microsoft.com/office/officeart/2005/8/layout/hierarchy6"/>
    <dgm:cxn modelId="{EEEFD67A-CF78-4858-8C31-F377AFF40221}" type="presParOf" srcId="{493C65BB-BBC3-48DE-8CA5-4F9C4ADDF591}" destId="{420F94CA-779B-48AC-A75A-29EF42744EAA}" srcOrd="0" destOrd="0" presId="urn:microsoft.com/office/officeart/2005/8/layout/hierarchy6"/>
    <dgm:cxn modelId="{628C3357-2642-4CA0-A33D-7EE17BD83A05}" type="presParOf" srcId="{493C65BB-BBC3-48DE-8CA5-4F9C4ADDF591}" destId="{FAFC2648-2587-4EBE-A32A-B7D5E79F2C18}" srcOrd="1" destOrd="0" presId="urn:microsoft.com/office/officeart/2005/8/layout/hierarchy6"/>
    <dgm:cxn modelId="{D70D6B67-7A3A-4B47-B67C-315EFCBE9213}" type="presParOf" srcId="{F1D86BC3-A898-48BB-812D-9A4444E1D20C}" destId="{2AC9714F-BAE7-47E0-95B3-9C09563D65F8}" srcOrd="4" destOrd="0" presId="urn:microsoft.com/office/officeart/2005/8/layout/hierarchy6"/>
    <dgm:cxn modelId="{A4CAA72D-E2FD-453D-A367-C6F4A29B285C}" type="presParOf" srcId="{F1D86BC3-A898-48BB-812D-9A4444E1D20C}" destId="{7708997F-0F21-4CD9-AEA2-18039CE47227}" srcOrd="5" destOrd="0" presId="urn:microsoft.com/office/officeart/2005/8/layout/hierarchy6"/>
    <dgm:cxn modelId="{728B2CAC-E02F-46B6-9B38-E627834AD9C7}" type="presParOf" srcId="{7708997F-0F21-4CD9-AEA2-18039CE47227}" destId="{D2971AF8-F350-4FE8-BEFB-C1B2B48F8A16}" srcOrd="0" destOrd="0" presId="urn:microsoft.com/office/officeart/2005/8/layout/hierarchy6"/>
    <dgm:cxn modelId="{71871AE1-2782-4181-8DF6-A07CDB7B90F5}" type="presParOf" srcId="{7708997F-0F21-4CD9-AEA2-18039CE47227}" destId="{1B857EB8-FCD9-46CC-BB8F-A57D600F08C9}" srcOrd="1" destOrd="0" presId="urn:microsoft.com/office/officeart/2005/8/layout/hierarchy6"/>
    <dgm:cxn modelId="{1AD685E2-1B13-49A6-9D87-08B1B4080EA6}" type="presParOf" srcId="{F1D86BC3-A898-48BB-812D-9A4444E1D20C}" destId="{0C4EF8F0-619C-401D-B0D6-5FDF638F42B5}" srcOrd="6" destOrd="0" presId="urn:microsoft.com/office/officeart/2005/8/layout/hierarchy6"/>
    <dgm:cxn modelId="{8A1D2021-F4C3-4620-BE40-527EF3782A81}" type="presParOf" srcId="{F1D86BC3-A898-48BB-812D-9A4444E1D20C}" destId="{5DCC29E4-8289-4241-BF8A-5AE9A675A86D}" srcOrd="7" destOrd="0" presId="urn:microsoft.com/office/officeart/2005/8/layout/hierarchy6"/>
    <dgm:cxn modelId="{94118EC5-FEF7-4044-88C3-47333DD0FCD8}" type="presParOf" srcId="{5DCC29E4-8289-4241-BF8A-5AE9A675A86D}" destId="{C4341557-E1AE-4C98-8270-95D78352902A}" srcOrd="0" destOrd="0" presId="urn:microsoft.com/office/officeart/2005/8/layout/hierarchy6"/>
    <dgm:cxn modelId="{11C243F1-8938-4FF4-85CA-3A8842AFFC26}" type="presParOf" srcId="{5DCC29E4-8289-4241-BF8A-5AE9A675A86D}" destId="{3AE2D935-969D-4AE2-980C-A83CD24A9CF0}" srcOrd="1" destOrd="0" presId="urn:microsoft.com/office/officeart/2005/8/layout/hierarchy6"/>
    <dgm:cxn modelId="{393D2256-452F-48AC-B973-82525E0337A9}" type="presParOf" srcId="{42EDBF77-A95D-400C-90B6-C576FB6765B7}" destId="{A3131D54-6D29-4AFE-866F-E0FB0D6872A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5DDACC-F872-4EA7-82A6-FC0441824409}">
      <dsp:nvSpPr>
        <dsp:cNvPr id="0" name=""/>
        <dsp:cNvSpPr/>
      </dsp:nvSpPr>
      <dsp:spPr>
        <a:xfrm>
          <a:off x="3272208" y="522560"/>
          <a:ext cx="1523021" cy="10013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>
              <a:latin typeface="+mn-lt"/>
              <a:cs typeface="Times New Roman" panose="02020603050405020304" pitchFamily="18" charset="0"/>
            </a:rPr>
            <a:t>Trauma</a:t>
          </a:r>
        </a:p>
      </dsp:txBody>
      <dsp:txXfrm>
        <a:off x="3301537" y="551889"/>
        <a:ext cx="1464363" cy="942724"/>
      </dsp:txXfrm>
    </dsp:sp>
    <dsp:sp modelId="{652F9CAD-2F57-4F8E-8D9E-A181262C3E77}">
      <dsp:nvSpPr>
        <dsp:cNvPr id="0" name=""/>
        <dsp:cNvSpPr/>
      </dsp:nvSpPr>
      <dsp:spPr>
        <a:xfrm>
          <a:off x="847632" y="1523942"/>
          <a:ext cx="3186086" cy="317760"/>
        </a:xfrm>
        <a:custGeom>
          <a:avLst/>
          <a:gdLst/>
          <a:ahLst/>
          <a:cxnLst/>
          <a:rect l="0" t="0" r="0" b="0"/>
          <a:pathLst>
            <a:path>
              <a:moveTo>
                <a:pt x="3186086" y="0"/>
              </a:moveTo>
              <a:lnTo>
                <a:pt x="3186086" y="158880"/>
              </a:lnTo>
              <a:lnTo>
                <a:pt x="0" y="158880"/>
              </a:lnTo>
              <a:lnTo>
                <a:pt x="0" y="3177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548740-A701-4BFD-93E5-AD9A5DF10D63}">
      <dsp:nvSpPr>
        <dsp:cNvPr id="0" name=""/>
        <dsp:cNvSpPr/>
      </dsp:nvSpPr>
      <dsp:spPr>
        <a:xfrm>
          <a:off x="475" y="1841703"/>
          <a:ext cx="1694314" cy="794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+mn-lt"/>
              <a:cs typeface="Times New Roman" panose="02020603050405020304" pitchFamily="18" charset="0"/>
            </a:rPr>
            <a:t>Severe haemorrhage</a:t>
          </a:r>
        </a:p>
      </dsp:txBody>
      <dsp:txXfrm>
        <a:off x="23742" y="1864970"/>
        <a:ext cx="1647780" cy="747867"/>
      </dsp:txXfrm>
    </dsp:sp>
    <dsp:sp modelId="{74CE6EF7-AD4B-4A8C-9C9D-F3B48A7DB585}">
      <dsp:nvSpPr>
        <dsp:cNvPr id="0" name=""/>
        <dsp:cNvSpPr/>
      </dsp:nvSpPr>
      <dsp:spPr>
        <a:xfrm>
          <a:off x="2877019" y="1523942"/>
          <a:ext cx="1156699" cy="317760"/>
        </a:xfrm>
        <a:custGeom>
          <a:avLst/>
          <a:gdLst/>
          <a:ahLst/>
          <a:cxnLst/>
          <a:rect l="0" t="0" r="0" b="0"/>
          <a:pathLst>
            <a:path>
              <a:moveTo>
                <a:pt x="1156699" y="0"/>
              </a:moveTo>
              <a:lnTo>
                <a:pt x="1156699" y="158880"/>
              </a:lnTo>
              <a:lnTo>
                <a:pt x="0" y="158880"/>
              </a:lnTo>
              <a:lnTo>
                <a:pt x="0" y="3177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0F94CA-779B-48AC-A75A-29EF42744EAA}">
      <dsp:nvSpPr>
        <dsp:cNvPr id="0" name=""/>
        <dsp:cNvSpPr/>
      </dsp:nvSpPr>
      <dsp:spPr>
        <a:xfrm>
          <a:off x="2052270" y="1841703"/>
          <a:ext cx="1649498" cy="794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+mn-lt"/>
              <a:cs typeface="Times New Roman" panose="02020603050405020304" pitchFamily="18" charset="0"/>
            </a:rPr>
            <a:t>Inflammation </a:t>
          </a:r>
        </a:p>
      </dsp:txBody>
      <dsp:txXfrm>
        <a:off x="2075537" y="1864970"/>
        <a:ext cx="1602964" cy="747867"/>
      </dsp:txXfrm>
    </dsp:sp>
    <dsp:sp modelId="{2AC9714F-BAE7-47E0-95B3-9C09563D65F8}">
      <dsp:nvSpPr>
        <dsp:cNvPr id="0" name=""/>
        <dsp:cNvSpPr/>
      </dsp:nvSpPr>
      <dsp:spPr>
        <a:xfrm>
          <a:off x="4033719" y="1523942"/>
          <a:ext cx="948133" cy="317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880"/>
              </a:lnTo>
              <a:lnTo>
                <a:pt x="948133" y="158880"/>
              </a:lnTo>
              <a:lnTo>
                <a:pt x="948133" y="3177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71AF8-F350-4FE8-BEFB-C1B2B48F8A16}">
      <dsp:nvSpPr>
        <dsp:cNvPr id="0" name=""/>
        <dsp:cNvSpPr/>
      </dsp:nvSpPr>
      <dsp:spPr>
        <a:xfrm>
          <a:off x="4059249" y="1841703"/>
          <a:ext cx="1845206" cy="794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+mn-lt"/>
              <a:cs typeface="Times New Roman" panose="02020603050405020304" pitchFamily="18" charset="0"/>
            </a:rPr>
            <a:t>Infection </a:t>
          </a:r>
        </a:p>
      </dsp:txBody>
      <dsp:txXfrm>
        <a:off x="4082516" y="1864970"/>
        <a:ext cx="1798672" cy="747867"/>
      </dsp:txXfrm>
    </dsp:sp>
    <dsp:sp modelId="{0C4EF8F0-619C-401D-B0D6-5FDF638F42B5}">
      <dsp:nvSpPr>
        <dsp:cNvPr id="0" name=""/>
        <dsp:cNvSpPr/>
      </dsp:nvSpPr>
      <dsp:spPr>
        <a:xfrm>
          <a:off x="4033719" y="1523942"/>
          <a:ext cx="3130730" cy="317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880"/>
              </a:lnTo>
              <a:lnTo>
                <a:pt x="3130730" y="158880"/>
              </a:lnTo>
              <a:lnTo>
                <a:pt x="3130730" y="31776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41557-E1AE-4C98-8270-95D78352902A}">
      <dsp:nvSpPr>
        <dsp:cNvPr id="0" name=""/>
        <dsp:cNvSpPr/>
      </dsp:nvSpPr>
      <dsp:spPr>
        <a:xfrm>
          <a:off x="6261936" y="1841703"/>
          <a:ext cx="1805026" cy="79440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latin typeface="+mn-lt"/>
              <a:cs typeface="Times New Roman" panose="02020603050405020304" pitchFamily="18" charset="0"/>
            </a:rPr>
            <a:t>Wound healing </a:t>
          </a:r>
        </a:p>
      </dsp:txBody>
      <dsp:txXfrm>
        <a:off x="6285203" y="1864970"/>
        <a:ext cx="1758492" cy="7478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94D54-BE0C-440A-9982-5C219E9D1062}" type="datetimeFigureOut">
              <a:rPr lang="en-GB" smtClean="0"/>
              <a:t>29/05/2017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0EC81A-7C85-4AF2-8F8D-1E839C6BAE1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601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pitchFamily="2" charset="2"/>
              <a:buChar char="§"/>
            </a:pPr>
            <a:r>
              <a:rPr lang="en-GB" altLang="en-US" dirty="0"/>
              <a:t>Identify any potential therapeutics/drug targets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91E5EF-BEE7-4F61-94D6-7AA088AE3A35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7602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0016B-A898-4CFD-92BD-228A109DDCDE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9380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50016B-A898-4CFD-92BD-228A109DDCDE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3683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38BEF-3591-49E2-A9E0-F3797C1F23B4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860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70B9F-71D4-49B9-AAFC-73AE5D833625}" type="datetimeFigureOut">
              <a:rPr lang="en-GB" smtClean="0"/>
              <a:t>29/05/2017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85DD-B8A9-4A4E-BA84-5FF1F1D4B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73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70B9F-71D4-49B9-AAFC-73AE5D833625}" type="datetimeFigureOut">
              <a:rPr lang="en-GB" smtClean="0"/>
              <a:t>29/05/2017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85DD-B8A9-4A4E-BA84-5FF1F1D4B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6220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70B9F-71D4-49B9-AAFC-73AE5D833625}" type="datetimeFigureOut">
              <a:rPr lang="en-GB" smtClean="0"/>
              <a:t>29/05/2017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85DD-B8A9-4A4E-BA84-5FF1F1D4B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2226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70B9F-71D4-49B9-AAFC-73AE5D833625}" type="datetimeFigureOut">
              <a:rPr lang="en-GB" smtClean="0"/>
              <a:t>29/05/2017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85DD-B8A9-4A4E-BA84-5FF1F1D4B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754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70B9F-71D4-49B9-AAFC-73AE5D833625}" type="datetimeFigureOut">
              <a:rPr lang="en-GB" smtClean="0"/>
              <a:t>29/05/2017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85DD-B8A9-4A4E-BA84-5FF1F1D4B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378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70B9F-71D4-49B9-AAFC-73AE5D833625}" type="datetimeFigureOut">
              <a:rPr lang="en-GB" smtClean="0"/>
              <a:t>29/05/2017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85DD-B8A9-4A4E-BA84-5FF1F1D4B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49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70B9F-71D4-49B9-AAFC-73AE5D833625}" type="datetimeFigureOut">
              <a:rPr lang="en-GB" smtClean="0"/>
              <a:t>29/05/2017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85DD-B8A9-4A4E-BA84-5FF1F1D4B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760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70B9F-71D4-49B9-AAFC-73AE5D833625}" type="datetimeFigureOut">
              <a:rPr lang="en-GB" smtClean="0"/>
              <a:t>29/05/2017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85DD-B8A9-4A4E-BA84-5FF1F1D4B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2173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70B9F-71D4-49B9-AAFC-73AE5D833625}" type="datetimeFigureOut">
              <a:rPr lang="en-GB" smtClean="0"/>
              <a:t>29/05/2017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85DD-B8A9-4A4E-BA84-5FF1F1D4B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274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70B9F-71D4-49B9-AAFC-73AE5D833625}" type="datetimeFigureOut">
              <a:rPr lang="en-GB" smtClean="0"/>
              <a:t>29/05/2017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85DD-B8A9-4A4E-BA84-5FF1F1D4B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1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70B9F-71D4-49B9-AAFC-73AE5D833625}" type="datetimeFigureOut">
              <a:rPr lang="en-GB" smtClean="0"/>
              <a:t>29/05/2017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985DD-B8A9-4A4E-BA84-5FF1F1D4B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4360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70B9F-71D4-49B9-AAFC-73AE5D833625}" type="datetimeFigureOut">
              <a:rPr lang="en-GB" smtClean="0"/>
              <a:t>29/05/2017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985DD-B8A9-4A4E-BA84-5FF1F1D4B7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60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11" Type="http://schemas.openxmlformats.org/officeDocument/2006/relationships/image" Target="../media/image12.jpeg"/><Relationship Id="rId5" Type="http://schemas.openxmlformats.org/officeDocument/2006/relationships/image" Target="../media/image7.png"/><Relationship Id="rId10" Type="http://schemas.openxmlformats.org/officeDocument/2006/relationships/image" Target="../media/image11.jpg"/><Relationship Id="rId4" Type="http://schemas.openxmlformats.org/officeDocument/2006/relationships/image" Target="../media/image6.jp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4.jpg"/><Relationship Id="rId7" Type="http://schemas.openxmlformats.org/officeDocument/2006/relationships/image" Target="../media/image3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16.jpeg"/><Relationship Id="rId9" Type="http://schemas.openxmlformats.org/officeDocument/2006/relationships/image" Target="../media/image48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3.wmf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" y="1672888"/>
            <a:ext cx="7772400" cy="2387600"/>
          </a:xfrm>
        </p:spPr>
        <p:txBody>
          <a:bodyPr>
            <a:normAutofit/>
          </a:bodyPr>
          <a:lstStyle/>
          <a:p>
            <a:r>
              <a:rPr lang="en-GB" sz="4000" b="1" dirty="0">
                <a:cs typeface="Arial" panose="020B0604020202020204" pitchFamily="34" charset="0"/>
              </a:rPr>
              <a:t>PLATELET ACTIVATION IN TRAUMA AND OTHER INFLAMMATORY CONDITIONS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1080" y="4733530"/>
            <a:ext cx="6858000" cy="1655762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+mj-lt"/>
                <a:cs typeface="Arial" panose="020B0604020202020204" pitchFamily="34" charset="0"/>
              </a:rPr>
              <a:t>Samantha J Montague </a:t>
            </a:r>
          </a:p>
          <a:p>
            <a:r>
              <a:rPr lang="en-GB" dirty="0">
                <a:latin typeface="+mj-lt"/>
                <a:cs typeface="Arial" panose="020B0604020202020204" pitchFamily="34" charset="0"/>
              </a:rPr>
              <a:t>03.04.2017</a:t>
            </a:r>
          </a:p>
          <a:p>
            <a:endParaRPr lang="en-GB" dirty="0">
              <a:latin typeface="+mj-lt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+mj-lt"/>
                <a:cs typeface="Arial" panose="020B0604020202020204" pitchFamily="34" charset="0"/>
              </a:rPr>
              <a:t>Who/Where/What/How </a:t>
            </a:r>
          </a:p>
        </p:txBody>
      </p:sp>
      <p:pic>
        <p:nvPicPr>
          <p:cNvPr id="4" name="Picture 3" descr="UoB 2000p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86" y="602818"/>
            <a:ext cx="2822560" cy="620472"/>
          </a:xfrm>
          <a:prstGeom prst="rect">
            <a:avLst/>
          </a:prstGeom>
        </p:spPr>
      </p:pic>
      <p:pic>
        <p:nvPicPr>
          <p:cNvPr id="9" name="Picture 8" descr="RCDM logo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7945" y="273367"/>
            <a:ext cx="816222" cy="9302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66" y="510119"/>
            <a:ext cx="2696308" cy="60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167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04" y="17169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sGPVI is elevated in a range of thrombotic and inflammatory conditions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573823"/>
            <a:ext cx="8403384" cy="477422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200" u="sng" dirty="0"/>
              <a:t>Elevated in: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200" u="sng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900" dirty="0"/>
              <a:t>Ischaemic stroke	</a:t>
            </a:r>
            <a:r>
              <a:rPr lang="en-GB" sz="1400" dirty="0"/>
              <a:t>(</a:t>
            </a:r>
            <a:r>
              <a:rPr lang="en-GB" sz="1500" dirty="0"/>
              <a:t>Wurster et al. 2013; Platelets, Al-</a:t>
            </a:r>
            <a:r>
              <a:rPr lang="en-GB" sz="1500" dirty="0" err="1"/>
              <a:t>Tamimi</a:t>
            </a:r>
            <a:r>
              <a:rPr lang="en-GB" sz="1500" dirty="0"/>
              <a:t> et al. 2011; 			Stroke)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GB" sz="15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900" dirty="0"/>
              <a:t>Microangiopathy</a:t>
            </a:r>
            <a:r>
              <a:rPr lang="en-GB" sz="1800" dirty="0"/>
              <a:t> 	</a:t>
            </a:r>
            <a:r>
              <a:rPr lang="en-GB" sz="1400" dirty="0"/>
              <a:t>(</a:t>
            </a:r>
            <a:r>
              <a:rPr lang="en-GB" sz="1500" dirty="0"/>
              <a:t>Yamashita et al. 2014; </a:t>
            </a:r>
            <a:r>
              <a:rPr lang="en-GB" sz="1500" dirty="0" err="1"/>
              <a:t>Thromb</a:t>
            </a:r>
            <a:r>
              <a:rPr lang="en-GB" sz="1500" dirty="0"/>
              <a:t> Res</a:t>
            </a:r>
            <a:r>
              <a:rPr lang="en-GB" sz="1400" dirty="0"/>
              <a:t>)</a:t>
            </a:r>
          </a:p>
          <a:p>
            <a:pPr marL="914400" lvl="2" indent="0">
              <a:buNone/>
            </a:pPr>
            <a:endParaRPr lang="en-GB" sz="14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900" dirty="0"/>
              <a:t>Immune thrombocytopenic purpura </a:t>
            </a:r>
          </a:p>
          <a:p>
            <a:pPr marL="914400" lvl="2" indent="0">
              <a:buNone/>
            </a:pPr>
            <a:r>
              <a:rPr lang="en-GB" sz="1900" dirty="0"/>
              <a:t>	(ITP)		</a:t>
            </a:r>
            <a:r>
              <a:rPr lang="en-GB" sz="1500" dirty="0"/>
              <a:t>(Gardiner et al. 2008; JTH)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GB" sz="14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900" dirty="0"/>
              <a:t>Disseminated intravascular coagulation</a:t>
            </a:r>
          </a:p>
          <a:p>
            <a:pPr marL="914400" lvl="2" indent="0">
              <a:buNone/>
            </a:pPr>
            <a:r>
              <a:rPr lang="en-GB" sz="1900" dirty="0"/>
              <a:t>	(DIC)		</a:t>
            </a:r>
            <a:r>
              <a:rPr lang="en-GB" sz="1500" dirty="0"/>
              <a:t>(</a:t>
            </a:r>
            <a:r>
              <a:rPr lang="en-GB" sz="1500" dirty="0">
                <a:cs typeface="Arial" panose="020B0604020202020204" pitchFamily="34" charset="0"/>
              </a:rPr>
              <a:t>Al-</a:t>
            </a:r>
            <a:r>
              <a:rPr lang="en-GB" sz="1500" dirty="0" err="1">
                <a:cs typeface="Arial" panose="020B0604020202020204" pitchFamily="34" charset="0"/>
              </a:rPr>
              <a:t>Tamimi</a:t>
            </a:r>
            <a:r>
              <a:rPr lang="en-GB" sz="1500" dirty="0">
                <a:cs typeface="Arial" panose="020B0604020202020204" pitchFamily="34" charset="0"/>
              </a:rPr>
              <a:t> et al. 2011; Blood) 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GB" sz="1900" dirty="0"/>
          </a:p>
          <a:p>
            <a:pPr marL="914400" lvl="2" indent="0">
              <a:buNone/>
            </a:pPr>
            <a:endParaRPr lang="en-GB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C00000"/>
                </a:solidFill>
              </a:rPr>
              <a:t>Can sGPVI be a marker of platelet activation in trauma and inflammation?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75511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sGPVI is elevated in patients with chronic inflammatory conditions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14"/>
          <a:stretch/>
        </p:blipFill>
        <p:spPr>
          <a:xfrm>
            <a:off x="665226" y="2195264"/>
            <a:ext cx="7619584" cy="305093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207960" y="5289104"/>
            <a:ext cx="3053144" cy="923330"/>
            <a:chOff x="1217104" y="5086338"/>
            <a:chExt cx="3053144" cy="923330"/>
          </a:xfrm>
        </p:grpSpPr>
        <p:sp>
          <p:nvSpPr>
            <p:cNvPr id="4" name="Arrow: Right 3"/>
            <p:cNvSpPr/>
            <p:nvPr/>
          </p:nvSpPr>
          <p:spPr>
            <a:xfrm rot="16200000">
              <a:off x="1081827" y="5360797"/>
              <a:ext cx="514564" cy="2440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00200" y="5086338"/>
              <a:ext cx="26700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sGPVI elevated in patients with rheumatoid arthritis (RA) (n=10)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90528" y="5289104"/>
            <a:ext cx="3053144" cy="923330"/>
            <a:chOff x="1217104" y="5086338"/>
            <a:chExt cx="3053144" cy="923330"/>
          </a:xfrm>
        </p:grpSpPr>
        <p:sp>
          <p:nvSpPr>
            <p:cNvPr id="10" name="Arrow: Right 9"/>
            <p:cNvSpPr/>
            <p:nvPr/>
          </p:nvSpPr>
          <p:spPr>
            <a:xfrm rot="16200000">
              <a:off x="1081827" y="5360797"/>
              <a:ext cx="514564" cy="2440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00200" y="5086338"/>
              <a:ext cx="26700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sGPVI elevated in patients with active ulcerative colitis (UC)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5111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82" y="154825"/>
            <a:ext cx="7347567" cy="1159450"/>
          </a:xfrm>
        </p:spPr>
        <p:txBody>
          <a:bodyPr>
            <a:noAutofit/>
          </a:bodyPr>
          <a:lstStyle/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Soluble GPVI is detected in ICU patients and associated with patient mortality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88"/>
          <a:stretch/>
        </p:blipFill>
        <p:spPr>
          <a:xfrm>
            <a:off x="603582" y="3717464"/>
            <a:ext cx="4144390" cy="3140536"/>
          </a:xfrm>
          <a:prstGeom prst="rect">
            <a:avLst/>
          </a:prstGeom>
        </p:spPr>
      </p:pic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9113872"/>
              </p:ext>
            </p:extLst>
          </p:nvPr>
        </p:nvGraphicFramePr>
        <p:xfrm>
          <a:off x="608177" y="1273114"/>
          <a:ext cx="3822761" cy="2774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2" name="Prism 5" r:id="rId5" imgW="5525202" imgH="4006714" progId="Prism5.Document">
                  <p:embed/>
                </p:oleObj>
              </mc:Choice>
              <mc:Fallback>
                <p:oleObj name="Prism 5" r:id="rId5" imgW="5525202" imgH="4006714" progId="Prism5.Document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8177" y="1273114"/>
                        <a:ext cx="3822761" cy="27744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747972" y="1612979"/>
            <a:ext cx="4226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/>
              <a:t>Trauma patients admitted to ICU in Belgium (n=83)</a:t>
            </a:r>
            <a:r>
              <a:rPr lang="en-US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Department of General Intensive Care, Hospital </a:t>
            </a:r>
            <a:r>
              <a:rPr lang="en-US" dirty="0" err="1"/>
              <a:t>Universitaire</a:t>
            </a:r>
            <a:r>
              <a:rPr lang="en-US" dirty="0"/>
              <a:t> de Liège (CHU)</a:t>
            </a:r>
            <a:endParaRPr lang="en-AU" dirty="0"/>
          </a:p>
        </p:txBody>
      </p:sp>
      <p:sp>
        <p:nvSpPr>
          <p:cNvPr id="6" name="Rectangle 5"/>
          <p:cNvSpPr/>
          <p:nvPr/>
        </p:nvSpPr>
        <p:spPr>
          <a:xfrm>
            <a:off x="4712282" y="4047525"/>
            <a:ext cx="40109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/>
              <a:t>sGPVI low group (≤22.3 ng/mL</a:t>
            </a:r>
            <a:r>
              <a:rPr lang="en-US" dirty="0"/>
              <a:t>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70C0"/>
                </a:solidFill>
              </a:rPr>
              <a:t>sGPVI high group (&gt;22.3 ng/mL)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Decreased survival probability with higher plasma sGPVI levels at T1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Significant sGPVI associations at T1 with 28- and 90-day mortality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17972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015" y="347448"/>
            <a:ext cx="823543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Soluble GPVI is raised in patients with burns injury and is further increased in those who develop sepsis </a:t>
            </a: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5512758" y="2653241"/>
          <a:ext cx="5026467" cy="2541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6" name="Prism 5" r:id="rId3" imgW="6221160" imgH="3310200" progId="Prism5.Document">
                  <p:embed/>
                </p:oleObj>
              </mc:Choice>
              <mc:Fallback>
                <p:oleObj name="Prism 5" r:id="rId3" imgW="6221160" imgH="3310200" progId="Prism5.Document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12758" y="2653241"/>
                        <a:ext cx="5026467" cy="2541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75463" y="2856026"/>
          <a:ext cx="5437295" cy="20544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7" name="Prism 5" r:id="rId5" imgW="7666560" imgH="3008520" progId="Prism5.Document">
                  <p:embed/>
                </p:oleObj>
              </mc:Choice>
              <mc:Fallback>
                <p:oleObj name="Prism 5" r:id="rId5" imgW="7666560" imgH="3008520" progId="Prism5.Document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463" y="2856026"/>
                        <a:ext cx="5437295" cy="20544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212971" y="1924029"/>
            <a:ext cx="5581067" cy="970926"/>
          </a:xfr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/>
          <a:p>
            <a:pPr marL="0" indent="0" algn="l">
              <a:buNone/>
              <a:defRPr/>
            </a:pPr>
            <a:r>
              <a:rPr lang="en-US" sz="1800" dirty="0">
                <a:ea typeface="ＭＳ Ｐゴシック" charset="-128"/>
              </a:rPr>
              <a:t>Longitudinal multi-</a:t>
            </a:r>
            <a:r>
              <a:rPr lang="en-US" sz="1800" dirty="0" err="1">
                <a:ea typeface="ＭＳ Ｐゴシック" charset="-128"/>
              </a:rPr>
              <a:t>centre</a:t>
            </a:r>
            <a:r>
              <a:rPr lang="en-US" sz="1800" dirty="0">
                <a:ea typeface="ＭＳ Ｐゴシック" charset="-128"/>
              </a:rPr>
              <a:t> observational cohort study (n=99)</a:t>
            </a:r>
          </a:p>
          <a:p>
            <a:pPr lvl="1">
              <a:defRPr/>
            </a:pPr>
            <a:r>
              <a:rPr lang="en-US" sz="1800" dirty="0">
                <a:ea typeface="ＭＳ Ｐゴシック" charset="-128"/>
              </a:rPr>
              <a:t>Lead Site: Queen Elizabeth Hospital, Birmingham, UK</a:t>
            </a:r>
          </a:p>
        </p:txBody>
      </p:sp>
      <p:pic>
        <p:nvPicPr>
          <p:cNvPr id="7" name="Picture 2" descr="C:\Users\hampsonp\AppData\Local\Microsoft\Windows\Temporary Internet Files\Content.Outlook\EF1JPWNO\logo 1 (2)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748" y="1924029"/>
            <a:ext cx="2125011" cy="62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1221" y="5183296"/>
            <a:ext cx="5299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sGPVI significantly elevated at day 14 compared to healthy controls (***p&lt;0.005)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754799" y="5337327"/>
            <a:ext cx="33044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F0000"/>
                </a:solidFill>
              </a:rPr>
              <a:t>Levels of sGPVI  are increased in patients that develop sepsis</a:t>
            </a:r>
          </a:p>
          <a:p>
            <a:pPr algn="ctr"/>
            <a:r>
              <a:rPr lang="en-GB" dirty="0"/>
              <a:t>&gt;Hypercoagulable?</a:t>
            </a:r>
          </a:p>
          <a:p>
            <a:pPr algn="ctr"/>
            <a:r>
              <a:rPr lang="en-GB" dirty="0"/>
              <a:t>&gt;DIC?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03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164178"/>
              </p:ext>
            </p:extLst>
          </p:nvPr>
        </p:nvGraphicFramePr>
        <p:xfrm>
          <a:off x="95741" y="2882873"/>
          <a:ext cx="5046663" cy="311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7" name="Prism 7" r:id="rId3" imgW="6522058" imgH="4034085" progId="Prism7.Document">
                  <p:embed/>
                </p:oleObj>
              </mc:Choice>
              <mc:Fallback>
                <p:oleObj name="Prism 7" r:id="rId3" imgW="6522058" imgH="4034085" progId="Prism7.Document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741" y="2882873"/>
                        <a:ext cx="5046663" cy="311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12060"/>
              </p:ext>
            </p:extLst>
          </p:nvPr>
        </p:nvGraphicFramePr>
        <p:xfrm>
          <a:off x="4905142" y="3169228"/>
          <a:ext cx="3975534" cy="2646444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452945">
                  <a:extLst>
                    <a:ext uri="{9D8B030D-6E8A-4147-A177-3AD203B41FA5}">
                      <a16:colId xmlns:a16="http://schemas.microsoft.com/office/drawing/2014/main" val="442197151"/>
                    </a:ext>
                  </a:extLst>
                </a:gridCol>
                <a:gridCol w="840863">
                  <a:extLst>
                    <a:ext uri="{9D8B030D-6E8A-4147-A177-3AD203B41FA5}">
                      <a16:colId xmlns:a16="http://schemas.microsoft.com/office/drawing/2014/main" val="3674202990"/>
                    </a:ext>
                  </a:extLst>
                </a:gridCol>
                <a:gridCol w="840863">
                  <a:extLst>
                    <a:ext uri="{9D8B030D-6E8A-4147-A177-3AD203B41FA5}">
                      <a16:colId xmlns:a16="http://schemas.microsoft.com/office/drawing/2014/main" val="3328655911"/>
                    </a:ext>
                  </a:extLst>
                </a:gridCol>
                <a:gridCol w="840863">
                  <a:extLst>
                    <a:ext uri="{9D8B030D-6E8A-4147-A177-3AD203B41FA5}">
                      <a16:colId xmlns:a16="http://schemas.microsoft.com/office/drawing/2014/main" val="3535190918"/>
                    </a:ext>
                  </a:extLst>
                </a:gridCol>
              </a:tblGrid>
              <a:tr h="194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cases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  <a:endParaRPr lang="en-GB" sz="14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7980404"/>
                  </a:ext>
                </a:extLst>
              </a:tr>
              <a:tr h="1849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HC</a:t>
                      </a: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12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0.943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3436572"/>
                  </a:ext>
                </a:extLst>
              </a:tr>
              <a:tr h="1849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49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0.17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0.242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94537458"/>
                  </a:ext>
                </a:extLst>
              </a:tr>
              <a:tr h="1849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D3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-0.15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0.190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58792235"/>
                  </a:ext>
                </a:extLst>
              </a:tr>
              <a:tr h="1849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D7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0.04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0.808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6194198"/>
                  </a:ext>
                </a:extLst>
              </a:tr>
              <a:tr h="1849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D14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44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0.46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**0.002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85297451"/>
                  </a:ext>
                </a:extLst>
              </a:tr>
              <a:tr h="1849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42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0.32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0.042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1997000"/>
                  </a:ext>
                </a:extLst>
              </a:tr>
              <a:tr h="1849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D28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0.39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*0.021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9822594"/>
                  </a:ext>
                </a:extLst>
              </a:tr>
              <a:tr h="1849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M2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0.44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*0.011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8855954"/>
                  </a:ext>
                </a:extLst>
              </a:tr>
              <a:tr h="1849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M3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0.28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0.239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97696473"/>
                  </a:ext>
                </a:extLst>
              </a:tr>
              <a:tr h="1849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M6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0.35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0.188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49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b="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M12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0.27</a:t>
                      </a: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0.387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49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All time points</a:t>
                      </a: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341</a:t>
                      </a: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0.349</a:t>
                      </a:r>
                    </a:p>
                  </a:txBody>
                  <a:tcPr marL="38100" marR="3810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100" b="1" dirty="0">
                          <a:effectLst/>
                          <a:latin typeface="Times New Roman" panose="02020603050405020304" pitchFamily="18" charset="0"/>
                          <a:ea typeface="MS Mincho"/>
                          <a:cs typeface="Times New Roman" panose="02020603050405020304" pitchFamily="18" charset="0"/>
                        </a:rPr>
                        <a:t>***&lt;0.0001</a:t>
                      </a: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091564"/>
              </p:ext>
            </p:extLst>
          </p:nvPr>
        </p:nvGraphicFramePr>
        <p:xfrm>
          <a:off x="483329" y="1171952"/>
          <a:ext cx="4659075" cy="1507871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945929">
                  <a:extLst>
                    <a:ext uri="{9D8B030D-6E8A-4147-A177-3AD203B41FA5}">
                      <a16:colId xmlns:a16="http://schemas.microsoft.com/office/drawing/2014/main" val="460622633"/>
                    </a:ext>
                  </a:extLst>
                </a:gridCol>
                <a:gridCol w="904382">
                  <a:extLst>
                    <a:ext uri="{9D8B030D-6E8A-4147-A177-3AD203B41FA5}">
                      <a16:colId xmlns:a16="http://schemas.microsoft.com/office/drawing/2014/main" val="2706541034"/>
                    </a:ext>
                  </a:extLst>
                </a:gridCol>
                <a:gridCol w="904382">
                  <a:extLst>
                    <a:ext uri="{9D8B030D-6E8A-4147-A177-3AD203B41FA5}">
                      <a16:colId xmlns:a16="http://schemas.microsoft.com/office/drawing/2014/main" val="3550256607"/>
                    </a:ext>
                  </a:extLst>
                </a:gridCol>
                <a:gridCol w="904382">
                  <a:extLst>
                    <a:ext uri="{9D8B030D-6E8A-4147-A177-3AD203B41FA5}">
                      <a16:colId xmlns:a16="http://schemas.microsoft.com/office/drawing/2014/main" val="3492712588"/>
                    </a:ext>
                  </a:extLst>
                </a:gridCol>
              </a:tblGrid>
              <a:tr h="271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 at</a:t>
                      </a:r>
                      <a:r>
                        <a:rPr lang="en-US" sz="16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T1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p-value</a:t>
                      </a:r>
                      <a:endParaRPr lang="en-GB" sz="160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036614"/>
                  </a:ext>
                </a:extLst>
              </a:tr>
              <a:tr h="269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Fibrinogen</a:t>
                      </a:r>
                      <a:endParaRPr lang="en-GB" sz="1400" b="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0.29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***0.009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5029334"/>
                  </a:ext>
                </a:extLst>
              </a:tr>
              <a:tr h="269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Platelet count</a:t>
                      </a:r>
                      <a:endParaRPr lang="en-GB" sz="1400" b="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***0.0008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69681531"/>
                  </a:ext>
                </a:extLst>
              </a:tr>
              <a:tr h="269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D-dimers</a:t>
                      </a:r>
                      <a:endParaRPr lang="en-GB" sz="1400" b="1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</a:t>
                      </a:r>
                      <a:endParaRPr lang="en-GB" sz="1200" b="1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0.41</a:t>
                      </a:r>
                      <a:endParaRPr lang="en-GB" sz="1200" b="1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***0.0001</a:t>
                      </a:r>
                      <a:endParaRPr lang="en-GB" sz="1200" b="1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95920570"/>
                  </a:ext>
                </a:extLst>
              </a:tr>
              <a:tr h="26994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Platelet bound fibrinogen (MFI)</a:t>
                      </a:r>
                      <a:endParaRPr lang="en-GB" sz="1400" b="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82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38100" marR="3810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***0.0009</a:t>
                      </a:r>
                      <a:endParaRPr lang="en-GB" sz="1200" b="0" dirty="0">
                        <a:effectLst/>
                        <a:latin typeface="Times New Roman" panose="02020603050405020304" pitchFamily="18" charset="0"/>
                        <a:ea typeface="MS Mincho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387424"/>
                  </a:ext>
                </a:extLst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890145" y="201062"/>
            <a:ext cx="8861877" cy="4239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D-dimer levels correlate with </a:t>
            </a:r>
            <a:r>
              <a:rPr lang="en-GB" sz="2800" b="1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sGPVI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levels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5238" y="1114385"/>
            <a:ext cx="31935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/>
              <a:t>D-dimer levels correlate with sGPVI levels at T1  in</a:t>
            </a:r>
            <a:r>
              <a:rPr lang="en-AU" u="sng" dirty="0"/>
              <a:t> ICU patients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/>
              <a:t>Spearman’s rank coefficients (n=83)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8485" y="6091717"/>
            <a:ext cx="5413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/>
              <a:t>D-dimer level elevations in </a:t>
            </a:r>
            <a:r>
              <a:rPr lang="en-AU" u="sng" dirty="0"/>
              <a:t>thermal injury patients </a:t>
            </a:r>
            <a:r>
              <a:rPr lang="en-AU" dirty="0"/>
              <a:t>(≥15% TBSA) n=61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713215" y="5814718"/>
            <a:ext cx="3005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/>
              <a:t>D-dimer levels correlate with sGPVI levels at D14</a:t>
            </a:r>
          </a:p>
        </p:txBody>
      </p:sp>
    </p:spTree>
    <p:extLst>
      <p:ext uri="{BB962C8B-B14F-4D97-AF65-F5344CB8AC3E}">
        <p14:creationId xmlns:p14="http://schemas.microsoft.com/office/powerpoint/2010/main" val="226545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104" y="17169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sGPVI is elevated in a range of thrombotic and inflammatory conditions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573823"/>
            <a:ext cx="8403384" cy="4774223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200" u="sng" dirty="0"/>
              <a:t>Elevated in: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200" u="sng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900" dirty="0"/>
              <a:t>Ischaemic stroke	</a:t>
            </a:r>
            <a:r>
              <a:rPr lang="en-GB" sz="1800" dirty="0"/>
              <a:t>	</a:t>
            </a:r>
            <a:r>
              <a:rPr lang="en-GB" sz="1400" dirty="0"/>
              <a:t>(</a:t>
            </a:r>
            <a:r>
              <a:rPr lang="en-GB" sz="1500" dirty="0"/>
              <a:t>Wurster et al. 2013; Platelets, Al-</a:t>
            </a:r>
            <a:r>
              <a:rPr lang="en-GB" sz="1500" dirty="0" err="1"/>
              <a:t>Tamimi</a:t>
            </a:r>
            <a:r>
              <a:rPr lang="en-GB" sz="1500" dirty="0"/>
              <a:t> et al. 2011; Stroke)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GB" sz="15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900" dirty="0"/>
              <a:t>Microangiopathy</a:t>
            </a:r>
            <a:r>
              <a:rPr lang="en-GB" sz="1800" dirty="0"/>
              <a:t> 	</a:t>
            </a:r>
            <a:r>
              <a:rPr lang="en-GB" sz="1400" dirty="0"/>
              <a:t>(</a:t>
            </a:r>
            <a:r>
              <a:rPr lang="en-GB" sz="1500" dirty="0"/>
              <a:t>Yamashita et al. 2014; </a:t>
            </a:r>
            <a:r>
              <a:rPr lang="en-GB" sz="1500" dirty="0" err="1"/>
              <a:t>Thromb</a:t>
            </a:r>
            <a:r>
              <a:rPr lang="en-GB" sz="1500" dirty="0"/>
              <a:t> Res</a:t>
            </a:r>
            <a:r>
              <a:rPr lang="en-GB" sz="1400" dirty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GB" sz="14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900" dirty="0"/>
              <a:t>Rheumatoid arthritis </a:t>
            </a:r>
            <a:r>
              <a:rPr lang="en-GB" sz="1800" dirty="0"/>
              <a:t>	</a:t>
            </a:r>
            <a:r>
              <a:rPr lang="en-GB" sz="1500" dirty="0"/>
              <a:t>(Gitz et al. 2014; Blood)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GB" sz="14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900" dirty="0"/>
              <a:t>ITP			</a:t>
            </a:r>
            <a:r>
              <a:rPr lang="en-GB" sz="1500" dirty="0"/>
              <a:t>(Gardiner et al. 2008; JTH)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GB" sz="1400" dirty="0"/>
          </a:p>
          <a:p>
            <a:pPr lvl="2">
              <a:buFont typeface="Wingdings" panose="05000000000000000000" pitchFamily="2" charset="2"/>
              <a:buChar char="§"/>
            </a:pPr>
            <a:r>
              <a:rPr lang="en-GB" sz="1900" dirty="0"/>
              <a:t>DIC			</a:t>
            </a:r>
            <a:r>
              <a:rPr lang="en-GB" sz="1500" dirty="0"/>
              <a:t>(</a:t>
            </a:r>
            <a:r>
              <a:rPr lang="en-GB" sz="1500" dirty="0">
                <a:cs typeface="Arial" panose="020B0604020202020204" pitchFamily="34" charset="0"/>
              </a:rPr>
              <a:t>Al-</a:t>
            </a:r>
            <a:r>
              <a:rPr lang="en-GB" sz="1500" dirty="0" err="1">
                <a:cs typeface="Arial" panose="020B0604020202020204" pitchFamily="34" charset="0"/>
              </a:rPr>
              <a:t>Tamimi</a:t>
            </a:r>
            <a:r>
              <a:rPr lang="en-GB" sz="1500" dirty="0">
                <a:cs typeface="Arial" panose="020B0604020202020204" pitchFamily="34" charset="0"/>
              </a:rPr>
              <a:t> et al. 2011; Blood) 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GB" sz="1900" dirty="0"/>
          </a:p>
          <a:p>
            <a:pPr marL="914400" lvl="2" indent="0">
              <a:buNone/>
            </a:pPr>
            <a:endParaRPr lang="en-GB" sz="16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C00000"/>
                </a:solidFill>
              </a:rPr>
              <a:t>Fibrin is a newly recognised GPVI ligand mediating platelet 	activation </a:t>
            </a:r>
            <a:r>
              <a:rPr lang="en-GB" sz="1600" dirty="0"/>
              <a:t>(</a:t>
            </a:r>
            <a:r>
              <a:rPr lang="en-GB" sz="1600" dirty="0" err="1"/>
              <a:t>Alsheri</a:t>
            </a:r>
            <a:r>
              <a:rPr lang="en-GB" sz="1600" dirty="0"/>
              <a:t> et al. 2015; Blood, </a:t>
            </a:r>
            <a:r>
              <a:rPr lang="en-GB" sz="1600" dirty="0" err="1"/>
              <a:t>Mammadova</a:t>
            </a:r>
            <a:r>
              <a:rPr lang="en-GB" sz="1600" dirty="0"/>
              <a:t>-Bach et al. 2015; Blood) 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1500" dirty="0"/>
          </a:p>
          <a:p>
            <a:pPr marL="0" indent="0">
              <a:buNone/>
            </a:pPr>
            <a:r>
              <a:rPr lang="en-US" sz="2000" dirty="0"/>
              <a:t>	&gt; Could increased sGPVI in patients be partially mediated by fibrin?</a:t>
            </a:r>
            <a:endParaRPr lang="en-GB" sz="2000" dirty="0"/>
          </a:p>
          <a:p>
            <a:pPr>
              <a:buFont typeface="Wingdings" panose="05000000000000000000" pitchFamily="2" charset="2"/>
              <a:buChar char="§"/>
            </a:pP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9768468" y="858644"/>
            <a:ext cx="1137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Eg</a:t>
            </a:r>
            <a:r>
              <a:rPr lang="en-GB" dirty="0"/>
              <a:t> – what is the mechanism?</a:t>
            </a:r>
          </a:p>
        </p:txBody>
      </p:sp>
    </p:spTree>
    <p:extLst>
      <p:ext uri="{BB962C8B-B14F-4D97-AF65-F5344CB8AC3E}">
        <p14:creationId xmlns:p14="http://schemas.microsoft.com/office/powerpoint/2010/main" val="278067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85232"/>
            <a:ext cx="7886700" cy="1325563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G Protein Coupled Receptor agonists do not induce GPVI shedding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89473" y="1759711"/>
            <a:ext cx="202218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400" dirty="0"/>
              <a:t>Human washed platelets (5x10</a:t>
            </a:r>
            <a:r>
              <a:rPr lang="en-GB" sz="1400" baseline="30000" dirty="0"/>
              <a:t>8</a:t>
            </a:r>
            <a:r>
              <a:rPr lang="en-GB" sz="1400" dirty="0"/>
              <a:t>/ml)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400" dirty="0"/>
              <a:t>1 h stimulation under stirring conditions (1200 rpm)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15" t="61322" r="2126" b="-17695"/>
          <a:stretch/>
        </p:blipFill>
        <p:spPr>
          <a:xfrm>
            <a:off x="6699840" y="3017152"/>
            <a:ext cx="579266" cy="11337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01" y="1385408"/>
            <a:ext cx="6453655" cy="47912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82315" y="4201886"/>
            <a:ext cx="2761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Protease-activated receptor-1 (PAR-1) peptide (SFLLRN) </a:t>
            </a:r>
          </a:p>
          <a:p>
            <a:endParaRPr lang="en-GB" sz="1600" dirty="0"/>
          </a:p>
          <a:p>
            <a:r>
              <a:rPr lang="en-GB" sz="1600" dirty="0"/>
              <a:t>PAR-4 peptide (AYPGKF) </a:t>
            </a:r>
          </a:p>
          <a:p>
            <a:endParaRPr lang="en-AU" sz="1600" dirty="0"/>
          </a:p>
          <a:p>
            <a:r>
              <a:rPr lang="en-AU" sz="1600" dirty="0"/>
              <a:t>U46619 =</a:t>
            </a:r>
            <a:r>
              <a:rPr lang="en-US" sz="1600" dirty="0"/>
              <a:t>thromboxane mimetic </a:t>
            </a:r>
          </a:p>
          <a:p>
            <a:endParaRPr lang="en-AU" sz="1600" dirty="0"/>
          </a:p>
          <a:p>
            <a:r>
              <a:rPr lang="en-AU" sz="1600" dirty="0"/>
              <a:t>A23187 = Potent shedder </a:t>
            </a:r>
          </a:p>
        </p:txBody>
      </p:sp>
    </p:spTree>
    <p:extLst>
      <p:ext uri="{BB962C8B-B14F-4D97-AF65-F5344CB8AC3E}">
        <p14:creationId xmlns:p14="http://schemas.microsoft.com/office/powerpoint/2010/main" val="3450503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Fibrin stimulation of platelets in suspension induces GPVI shedding and is dependent on polymerisation</a:t>
            </a: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" t="12478" r="17200" b="40497"/>
          <a:stretch/>
        </p:blipFill>
        <p:spPr>
          <a:xfrm>
            <a:off x="4741817" y="2102067"/>
            <a:ext cx="3409028" cy="2089241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511486" y="4192190"/>
          <a:ext cx="3639359" cy="68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547">
                  <a:extLst>
                    <a:ext uri="{9D8B030D-6E8A-4147-A177-3AD203B41FA5}">
                      <a16:colId xmlns:a16="http://schemas.microsoft.com/office/drawing/2014/main" val="418258309"/>
                    </a:ext>
                  </a:extLst>
                </a:gridCol>
                <a:gridCol w="657953">
                  <a:extLst>
                    <a:ext uri="{9D8B030D-6E8A-4147-A177-3AD203B41FA5}">
                      <a16:colId xmlns:a16="http://schemas.microsoft.com/office/drawing/2014/main" val="2781181937"/>
                    </a:ext>
                  </a:extLst>
                </a:gridCol>
                <a:gridCol w="657953">
                  <a:extLst>
                    <a:ext uri="{9D8B030D-6E8A-4147-A177-3AD203B41FA5}">
                      <a16:colId xmlns:a16="http://schemas.microsoft.com/office/drawing/2014/main" val="3821042431"/>
                    </a:ext>
                  </a:extLst>
                </a:gridCol>
                <a:gridCol w="657953">
                  <a:extLst>
                    <a:ext uri="{9D8B030D-6E8A-4147-A177-3AD203B41FA5}">
                      <a16:colId xmlns:a16="http://schemas.microsoft.com/office/drawing/2014/main" val="3809553415"/>
                    </a:ext>
                  </a:extLst>
                </a:gridCol>
                <a:gridCol w="657953">
                  <a:extLst>
                    <a:ext uri="{9D8B030D-6E8A-4147-A177-3AD203B41FA5}">
                      <a16:colId xmlns:a16="http://schemas.microsoft.com/office/drawing/2014/main" val="860651972"/>
                    </a:ext>
                  </a:extLst>
                </a:gridCol>
              </a:tblGrid>
              <a:tr h="238490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tx1"/>
                          </a:solidFill>
                        </a:rPr>
                        <a:t>Fibrinogen</a:t>
                      </a:r>
                      <a:r>
                        <a:rPr lang="en-GB" sz="11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56371"/>
                  </a:ext>
                </a:extLst>
              </a:tr>
              <a:tr h="419037">
                <a:tc>
                  <a:txBody>
                    <a:bodyPr/>
                    <a:lstStyle/>
                    <a:p>
                      <a:pPr algn="ctr"/>
                      <a:endParaRPr lang="en-GB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Thr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Thr +</a:t>
                      </a:r>
                    </a:p>
                    <a:p>
                      <a:pPr algn="ctr"/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GPRP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85130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67" y="1956156"/>
            <a:ext cx="3251857" cy="30134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6981" y="5380985"/>
            <a:ext cx="6044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Polymerised fibrin  = thrombin + fibrinogen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Monomeric fibrin = thrombin + (fibrinogen + GPRP)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0" y="5196319"/>
            <a:ext cx="2443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Fibrin polymerisation photo here?</a:t>
            </a:r>
          </a:p>
        </p:txBody>
      </p:sp>
    </p:spTree>
    <p:extLst>
      <p:ext uri="{BB962C8B-B14F-4D97-AF65-F5344CB8AC3E}">
        <p14:creationId xmlns:p14="http://schemas.microsoft.com/office/powerpoint/2010/main" val="3541046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3" y="0"/>
            <a:ext cx="9169751" cy="11430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Fibrin generation  induces tyrosine phosphorylation in mice platelets including FcR </a:t>
            </a:r>
            <a:r>
              <a:rPr lang="el-GR" sz="24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γ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-chain and Syk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75" t="21428" r="29722" b="22421"/>
          <a:stretch/>
        </p:blipFill>
        <p:spPr bwMode="auto">
          <a:xfrm>
            <a:off x="457384" y="1386843"/>
            <a:ext cx="4320480" cy="4702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330444" y="1956896"/>
            <a:ext cx="3122842" cy="3008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600" b="1" dirty="0">
                <a:cs typeface="Arial" panose="020B0604020202020204" pitchFamily="34" charset="0"/>
              </a:rPr>
              <a:t>Thrombin but not PAR4 peptide </a:t>
            </a:r>
          </a:p>
          <a:p>
            <a:pPr algn="ctr">
              <a:lnSpc>
                <a:spcPct val="150000"/>
              </a:lnSpc>
            </a:pPr>
            <a:r>
              <a:rPr lang="en-GB" sz="1600" b="1" dirty="0">
                <a:cs typeface="Arial" panose="020B0604020202020204" pitchFamily="34" charset="0"/>
              </a:rPr>
              <a:t>induces tyrosine phosphorylation </a:t>
            </a:r>
          </a:p>
          <a:p>
            <a:pPr algn="ctr">
              <a:lnSpc>
                <a:spcPct val="150000"/>
              </a:lnSpc>
            </a:pPr>
            <a:r>
              <a:rPr lang="en-GB" sz="1600" b="1" dirty="0">
                <a:cs typeface="Arial" panose="020B0604020202020204" pitchFamily="34" charset="0"/>
              </a:rPr>
              <a:t>in the presence of fibrinogen</a:t>
            </a:r>
          </a:p>
          <a:p>
            <a:pPr algn="ctr">
              <a:lnSpc>
                <a:spcPct val="150000"/>
              </a:lnSpc>
            </a:pPr>
            <a:endParaRPr lang="en-GB" sz="1600" b="1" dirty="0"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GB" sz="1600" b="1" dirty="0">
                <a:cs typeface="Arial" panose="020B0604020202020204" pitchFamily="34" charset="0"/>
              </a:rPr>
              <a:t>Blocked by GPRP</a:t>
            </a:r>
          </a:p>
          <a:p>
            <a:pPr algn="ctr">
              <a:lnSpc>
                <a:spcPct val="150000"/>
              </a:lnSpc>
            </a:pPr>
            <a:r>
              <a:rPr lang="en-GB" sz="1600" b="1" dirty="0">
                <a:cs typeface="Arial" panose="020B0604020202020204" pitchFamily="34" charset="0"/>
              </a:rPr>
              <a:t>(blocks fibrin polymerisation)</a:t>
            </a:r>
          </a:p>
          <a:p>
            <a:pPr algn="ctr">
              <a:lnSpc>
                <a:spcPct val="150000"/>
              </a:lnSpc>
            </a:pPr>
            <a:endParaRPr lang="en-GB" sz="1600" b="1" dirty="0"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GB" sz="1600" b="1" dirty="0">
                <a:solidFill>
                  <a:srgbClr val="FF0000"/>
                </a:solidFill>
                <a:cs typeface="Arial" panose="020B0604020202020204" pitchFamily="34" charset="0"/>
              </a:rPr>
              <a:t>Same results with human platelets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63888" y="4891318"/>
            <a:ext cx="115212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24454" y="4816602"/>
            <a:ext cx="548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Syk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00027" y="5200836"/>
            <a:ext cx="655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FcR</a:t>
            </a:r>
            <a:r>
              <a:rPr lang="en-GB" sz="1600" b="1" dirty="0" err="1">
                <a:solidFill>
                  <a:srgbClr val="FF000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g</a:t>
            </a:r>
            <a:endParaRPr lang="en-GB" sz="1600" dirty="0">
              <a:solidFill>
                <a:srgbClr val="FF0000"/>
              </a:solidFill>
              <a:latin typeface="Symbol" panose="05050102010706020507" pitchFamily="18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44606" y="6488668"/>
            <a:ext cx="28216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Alshehri et al. (2015) Blood</a:t>
            </a:r>
            <a:endParaRPr lang="en-GB" sz="1600" dirty="0"/>
          </a:p>
        </p:txBody>
      </p:sp>
      <p:sp>
        <p:nvSpPr>
          <p:cNvPr id="6" name="Rectangle 5"/>
          <p:cNvSpPr/>
          <p:nvPr/>
        </p:nvSpPr>
        <p:spPr>
          <a:xfrm>
            <a:off x="447832" y="6089521"/>
            <a:ext cx="411202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Eptifibatide</a:t>
            </a:r>
            <a:r>
              <a:rPr lang="en-GB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b="1" dirty="0">
                <a:solidFill>
                  <a:srgbClr val="00206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a</a:t>
            </a:r>
            <a:r>
              <a:rPr lang="en-GB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IIb</a:t>
            </a:r>
            <a:r>
              <a:rPr lang="en-GB" b="1" dirty="0">
                <a:solidFill>
                  <a:srgbClr val="002060"/>
                </a:solidFill>
                <a:latin typeface="Symbol" panose="05050102010706020507" pitchFamily="18" charset="2"/>
                <a:cs typeface="Arial" panose="020B0604020202020204" pitchFamily="34" charset="0"/>
              </a:rPr>
              <a:t>b</a:t>
            </a:r>
            <a:r>
              <a:rPr lang="en-GB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blocker) present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39752" y="1268760"/>
            <a:ext cx="586328" cy="33843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79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8168" y="122599"/>
            <a:ext cx="8607046" cy="1017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Fibrin mediated GPVI shedding independent of </a:t>
            </a:r>
            <a:r>
              <a:rPr lang="en-GB" sz="2800" b="1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Src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and </a:t>
            </a:r>
            <a:r>
              <a:rPr lang="en-GB" sz="2800" b="1" dirty="0" err="1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Syk</a:t>
            </a:r>
            <a:r>
              <a:rPr lang="en-GB" sz="28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 inhibitors and ADAM inhibitors</a:t>
            </a:r>
            <a:endParaRPr lang="en-GB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6397" y="1050812"/>
            <a:ext cx="693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3959" y="3346304"/>
            <a:ext cx="70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8" t="77865" r="28904" b="20562"/>
          <a:stretch/>
        </p:blipFill>
        <p:spPr>
          <a:xfrm rot="10800000">
            <a:off x="1952466" y="1611890"/>
            <a:ext cx="5176241" cy="4622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466304"/>
              </p:ext>
            </p:extLst>
          </p:nvPr>
        </p:nvGraphicFramePr>
        <p:xfrm>
          <a:off x="837766" y="2213036"/>
          <a:ext cx="6383547" cy="9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5027">
                  <a:extLst>
                    <a:ext uri="{9D8B030D-6E8A-4147-A177-3AD203B41FA5}">
                      <a16:colId xmlns:a16="http://schemas.microsoft.com/office/drawing/2014/main" val="418258309"/>
                    </a:ext>
                  </a:extLst>
                </a:gridCol>
                <a:gridCol w="654815">
                  <a:extLst>
                    <a:ext uri="{9D8B030D-6E8A-4147-A177-3AD203B41FA5}">
                      <a16:colId xmlns:a16="http://schemas.microsoft.com/office/drawing/2014/main" val="2781181937"/>
                    </a:ext>
                  </a:extLst>
                </a:gridCol>
                <a:gridCol w="654815">
                  <a:extLst>
                    <a:ext uri="{9D8B030D-6E8A-4147-A177-3AD203B41FA5}">
                      <a16:colId xmlns:a16="http://schemas.microsoft.com/office/drawing/2014/main" val="3821042431"/>
                    </a:ext>
                  </a:extLst>
                </a:gridCol>
                <a:gridCol w="654815">
                  <a:extLst>
                    <a:ext uri="{9D8B030D-6E8A-4147-A177-3AD203B41FA5}">
                      <a16:colId xmlns:a16="http://schemas.microsoft.com/office/drawing/2014/main" val="3809553415"/>
                    </a:ext>
                  </a:extLst>
                </a:gridCol>
                <a:gridCol w="654815">
                  <a:extLst>
                    <a:ext uri="{9D8B030D-6E8A-4147-A177-3AD203B41FA5}">
                      <a16:colId xmlns:a16="http://schemas.microsoft.com/office/drawing/2014/main" val="3117865901"/>
                    </a:ext>
                  </a:extLst>
                </a:gridCol>
                <a:gridCol w="6548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48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48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4815">
                  <a:extLst>
                    <a:ext uri="{9D8B030D-6E8A-4147-A177-3AD203B41FA5}">
                      <a16:colId xmlns:a16="http://schemas.microsoft.com/office/drawing/2014/main" val="2950518684"/>
                    </a:ext>
                  </a:extLst>
                </a:gridCol>
              </a:tblGrid>
              <a:tr h="313919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Fibrinogen</a:t>
                      </a:r>
                      <a:r>
                        <a:rPr lang="en-GB" sz="14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56371"/>
                  </a:ext>
                </a:extLst>
              </a:tr>
              <a:tr h="313919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Thrombin</a:t>
                      </a:r>
                      <a:r>
                        <a:rPr lang="en-GB" sz="14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85130"/>
                  </a:ext>
                </a:extLst>
              </a:tr>
              <a:tr h="313919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Inhibitor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PRT</a:t>
                      </a:r>
                      <a:endParaRPr lang="en-GB" sz="1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GPRP</a:t>
                      </a:r>
                      <a:endParaRPr lang="en-GB" sz="1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GM</a:t>
                      </a:r>
                      <a:endParaRPr lang="en-GB" sz="1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7098814" y="1515727"/>
            <a:ext cx="1761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dirty="0">
                <a:latin typeface="Arial" panose="020B0604020202020204" pitchFamily="34" charset="0"/>
                <a:cs typeface="Arial" panose="020B0604020202020204" pitchFamily="34" charset="0"/>
              </a:rPr>
              <a:t>WB: Anti- GPVI antibody </a:t>
            </a:r>
          </a:p>
        </p:txBody>
      </p:sp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757858"/>
              </p:ext>
            </p:extLst>
          </p:nvPr>
        </p:nvGraphicFramePr>
        <p:xfrm>
          <a:off x="328942" y="3394519"/>
          <a:ext cx="6754813" cy="333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6" name="Prism 7" r:id="rId5" imgW="6755426" imgH="3329984" progId="Prism7.Document">
                  <p:embed/>
                </p:oleObj>
              </mc:Choice>
              <mc:Fallback>
                <p:oleObj name="Prism 7" r:id="rId5" imgW="6755426" imgH="3329984" progId="Prism7.Document">
                  <p:embed/>
                  <p:pic>
                    <p:nvPicPr>
                      <p:cNvPr id="33" name="Object 3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8942" y="3394519"/>
                        <a:ext cx="6754813" cy="3330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260307" y="1182587"/>
            <a:ext cx="1293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kDa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42107" y="2042930"/>
            <a:ext cx="181852" cy="5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756912" y="1638645"/>
            <a:ext cx="181852" cy="5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80313" y="1871378"/>
            <a:ext cx="455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58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75237" y="1469368"/>
            <a:ext cx="455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80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238466"/>
              </p:ext>
            </p:extLst>
          </p:nvPr>
        </p:nvGraphicFramePr>
        <p:xfrm>
          <a:off x="191092" y="5783337"/>
          <a:ext cx="6403669" cy="94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637">
                  <a:extLst>
                    <a:ext uri="{9D8B030D-6E8A-4147-A177-3AD203B41FA5}">
                      <a16:colId xmlns:a16="http://schemas.microsoft.com/office/drawing/2014/main" val="418258309"/>
                    </a:ext>
                  </a:extLst>
                </a:gridCol>
                <a:gridCol w="656879">
                  <a:extLst>
                    <a:ext uri="{9D8B030D-6E8A-4147-A177-3AD203B41FA5}">
                      <a16:colId xmlns:a16="http://schemas.microsoft.com/office/drawing/2014/main" val="2781181937"/>
                    </a:ext>
                  </a:extLst>
                </a:gridCol>
                <a:gridCol w="656879">
                  <a:extLst>
                    <a:ext uri="{9D8B030D-6E8A-4147-A177-3AD203B41FA5}">
                      <a16:colId xmlns:a16="http://schemas.microsoft.com/office/drawing/2014/main" val="3821042431"/>
                    </a:ext>
                  </a:extLst>
                </a:gridCol>
                <a:gridCol w="656879">
                  <a:extLst>
                    <a:ext uri="{9D8B030D-6E8A-4147-A177-3AD203B41FA5}">
                      <a16:colId xmlns:a16="http://schemas.microsoft.com/office/drawing/2014/main" val="3809553415"/>
                    </a:ext>
                  </a:extLst>
                </a:gridCol>
                <a:gridCol w="656879">
                  <a:extLst>
                    <a:ext uri="{9D8B030D-6E8A-4147-A177-3AD203B41FA5}">
                      <a16:colId xmlns:a16="http://schemas.microsoft.com/office/drawing/2014/main" val="3117865901"/>
                    </a:ext>
                  </a:extLst>
                </a:gridCol>
                <a:gridCol w="65687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68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68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6879">
                  <a:extLst>
                    <a:ext uri="{9D8B030D-6E8A-4147-A177-3AD203B41FA5}">
                      <a16:colId xmlns:a16="http://schemas.microsoft.com/office/drawing/2014/main" val="2950518684"/>
                    </a:ext>
                  </a:extLst>
                </a:gridCol>
              </a:tblGrid>
              <a:tr h="313919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Fibrinogen</a:t>
                      </a:r>
                      <a:r>
                        <a:rPr lang="en-GB" sz="14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56371"/>
                  </a:ext>
                </a:extLst>
              </a:tr>
              <a:tr h="313919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Thrombin</a:t>
                      </a:r>
                      <a:r>
                        <a:rPr lang="en-GB" sz="14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585130"/>
                  </a:ext>
                </a:extLst>
              </a:tr>
              <a:tr h="313919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Inhibitor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PRT</a:t>
                      </a:r>
                      <a:endParaRPr lang="en-GB" sz="1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GPRP</a:t>
                      </a:r>
                      <a:endParaRPr lang="en-GB" sz="1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GM</a:t>
                      </a:r>
                      <a:endParaRPr lang="en-GB" sz="12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838004" y="4074877"/>
            <a:ext cx="24515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/>
              <a:t>GPRP</a:t>
            </a:r>
            <a:r>
              <a:rPr lang="en-GB" dirty="0"/>
              <a:t> = inhibitor of fibrin polymerisation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/>
              <a:t>GI254023</a:t>
            </a:r>
            <a:r>
              <a:rPr lang="en-GB" dirty="0"/>
              <a:t> = Specific ADAM10 inhibitor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b="1" dirty="0"/>
              <a:t>GM6001 </a:t>
            </a:r>
            <a:r>
              <a:rPr lang="en-GB" dirty="0"/>
              <a:t>= broad MMP inhibitor </a:t>
            </a:r>
          </a:p>
        </p:txBody>
      </p:sp>
    </p:spTree>
    <p:extLst>
      <p:ext uri="{BB962C8B-B14F-4D97-AF65-F5344CB8AC3E}">
        <p14:creationId xmlns:p14="http://schemas.microsoft.com/office/powerpoint/2010/main" val="296206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59" y="1648464"/>
            <a:ext cx="4224703" cy="4534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9" y="4556525"/>
            <a:ext cx="1981200" cy="80467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330459" y="5336928"/>
            <a:ext cx="2329464" cy="17583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9" r="271" b="1"/>
          <a:stretch/>
        </p:blipFill>
        <p:spPr>
          <a:xfrm>
            <a:off x="315613" y="5542984"/>
            <a:ext cx="1367530" cy="83392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426677" y="2315291"/>
            <a:ext cx="2520696" cy="284581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0" y="566657"/>
            <a:ext cx="1298330" cy="12983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13" y="626852"/>
            <a:ext cx="1730560" cy="12979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6" t="-537" r="27154" b="3384"/>
          <a:stretch/>
        </p:blipFill>
        <p:spPr>
          <a:xfrm>
            <a:off x="875084" y="2181404"/>
            <a:ext cx="1002323" cy="1803325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>
            <a:off x="5057240" y="1864987"/>
            <a:ext cx="1261673" cy="282475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UoB 2000px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8538" y="626852"/>
            <a:ext cx="3356857" cy="73792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0" t="716" r="22555" b="-8420"/>
          <a:stretch/>
        </p:blipFill>
        <p:spPr>
          <a:xfrm>
            <a:off x="6860202" y="1648464"/>
            <a:ext cx="1205028" cy="152854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59" y="3310883"/>
            <a:ext cx="2562225" cy="120967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827189" y="5530336"/>
            <a:ext cx="1979384" cy="1021975"/>
            <a:chOff x="1827189" y="5530336"/>
            <a:chExt cx="1979384" cy="10219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189" y="5530336"/>
              <a:ext cx="1313660" cy="98524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114345" y="6182979"/>
              <a:ext cx="692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dirty="0"/>
                <a:t>SCVs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470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GPVI shedding conclusions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498" y="1558212"/>
            <a:ext cx="7886700" cy="50851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GPCR ligands do not induce GPVI shedding 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Polymerised fibrin induces GPVI shedding, but not monomeric fibrin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Fibrin-mediated shedding is dependent on multiple sheddases including ADAM10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C00000"/>
                </a:solidFill>
              </a:rPr>
              <a:t>Elevated sGPVI in burns injury and other inflammatory disorders may be partially mediated by fibrin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sz="2000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Factor 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</a:rPr>
              <a:t>Xa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 role/ shear</a:t>
            </a:r>
          </a:p>
        </p:txBody>
      </p:sp>
    </p:spTree>
    <p:extLst>
      <p:ext uri="{BB962C8B-B14F-4D97-AF65-F5344CB8AC3E}">
        <p14:creationId xmlns:p14="http://schemas.microsoft.com/office/powerpoint/2010/main" val="304875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3237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125" y="148225"/>
            <a:ext cx="7886700" cy="1325563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Project Aims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8125" y="1473788"/>
            <a:ext cx="8181243" cy="4927012"/>
          </a:xfrm>
        </p:spPr>
        <p:txBody>
          <a:bodyPr>
            <a:normAutofit fontScale="92500"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en-GB" sz="2400" b="1" dirty="0">
                <a:latin typeface="+mj-lt"/>
              </a:rPr>
              <a:t>Overall Aim: Understand the role of platelets in trauma, inflammation and wound repair </a:t>
            </a:r>
            <a:endParaRPr lang="en-GB" sz="2400" dirty="0">
              <a:latin typeface="+mj-lt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GB" sz="2400" b="1" dirty="0">
              <a:solidFill>
                <a:srgbClr val="C0000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GB" sz="2400" dirty="0">
                <a:latin typeface="+mj-lt"/>
              </a:rPr>
              <a:t>Identify the effects of </a:t>
            </a:r>
            <a:r>
              <a:rPr lang="en-GB" sz="2400" u="sng" dirty="0">
                <a:latin typeface="+mj-lt"/>
              </a:rPr>
              <a:t>DAMPs and Alarmins </a:t>
            </a:r>
            <a:r>
              <a:rPr lang="en-GB" sz="2400" dirty="0">
                <a:latin typeface="+mj-lt"/>
              </a:rPr>
              <a:t>on platelet activation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endParaRPr lang="en-GB" sz="2400" i="1" dirty="0">
              <a:solidFill>
                <a:srgbClr val="C0000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GB" sz="2400" dirty="0">
                <a:latin typeface="+mj-lt"/>
              </a:rPr>
              <a:t>Investigate the </a:t>
            </a:r>
            <a:r>
              <a:rPr lang="en-GB" sz="2400" u="sng" dirty="0">
                <a:latin typeface="+mj-lt"/>
              </a:rPr>
              <a:t>cleavage of GPVI </a:t>
            </a:r>
            <a:r>
              <a:rPr lang="en-GB" sz="2400" dirty="0">
                <a:latin typeface="+mj-lt"/>
              </a:rPr>
              <a:t>and establish whether </a:t>
            </a:r>
            <a:r>
              <a:rPr lang="en-GB" sz="2400" u="sng" dirty="0">
                <a:latin typeface="+mj-lt"/>
              </a:rPr>
              <a:t>soluble GPVI </a:t>
            </a:r>
            <a:r>
              <a:rPr lang="en-GB" sz="2400" dirty="0">
                <a:latin typeface="+mj-lt"/>
              </a:rPr>
              <a:t>is a marker of platelet activation in trauma and inflammation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endParaRPr lang="en-GB" sz="2400" dirty="0">
              <a:solidFill>
                <a:srgbClr val="C0000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GB" sz="2400" dirty="0">
                <a:solidFill>
                  <a:srgbClr val="C00000"/>
                </a:solidFill>
                <a:latin typeface="+mj-lt"/>
              </a:rPr>
              <a:t>Explore the consequences of </a:t>
            </a:r>
            <a:r>
              <a:rPr lang="en-GB" sz="2400" u="sng" dirty="0">
                <a:solidFill>
                  <a:srgbClr val="C00000"/>
                </a:solidFill>
                <a:latin typeface="+mj-lt"/>
              </a:rPr>
              <a:t>podoplanin upregulation </a:t>
            </a:r>
            <a:r>
              <a:rPr lang="en-GB" sz="2400" dirty="0">
                <a:solidFill>
                  <a:srgbClr val="C00000"/>
                </a:solidFill>
                <a:latin typeface="+mj-lt"/>
              </a:rPr>
              <a:t>in inflammation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endParaRPr lang="en-GB" sz="2400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GB" sz="2400" dirty="0">
                <a:latin typeface="+mj-lt"/>
              </a:rPr>
              <a:t>Investigate the role of platelet receptors in </a:t>
            </a:r>
            <a:r>
              <a:rPr lang="en-GB" sz="2400" u="sng" dirty="0">
                <a:latin typeface="+mj-lt"/>
              </a:rPr>
              <a:t>wound repair </a:t>
            </a:r>
          </a:p>
        </p:txBody>
      </p:sp>
    </p:spTree>
    <p:extLst>
      <p:ext uri="{BB962C8B-B14F-4D97-AF65-F5344CB8AC3E}">
        <p14:creationId xmlns:p14="http://schemas.microsoft.com/office/powerpoint/2010/main" val="1158479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148" y="89368"/>
            <a:ext cx="7886700" cy="1325563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Podoplanin upregulation in inflammation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05484" y="1284299"/>
            <a:ext cx="4297378" cy="3887440"/>
            <a:chOff x="1189022" y="2501169"/>
            <a:chExt cx="2959306" cy="2802890"/>
          </a:xfrm>
        </p:grpSpPr>
        <p:pic>
          <p:nvPicPr>
            <p:cNvPr id="4" name="Picture 3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717"/>
            <a:stretch/>
          </p:blipFill>
          <p:spPr>
            <a:xfrm>
              <a:off x="1189022" y="2501169"/>
              <a:ext cx="2480770" cy="280289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191256" y="3889248"/>
              <a:ext cx="957072" cy="524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167263" y="1634281"/>
            <a:ext cx="35478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0070C0"/>
                </a:solidFill>
              </a:rPr>
              <a:t>Podoplanin expressed on: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Kidney podocytes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Alveolar type-1 epithelial cells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Lymphatic endothelial cells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Fibroblastic reticular cells (FRCs)</a:t>
            </a:r>
          </a:p>
        </p:txBody>
      </p:sp>
      <p:sp>
        <p:nvSpPr>
          <p:cNvPr id="9" name="Rectangle 8"/>
          <p:cNvSpPr/>
          <p:nvPr/>
        </p:nvSpPr>
        <p:spPr>
          <a:xfrm>
            <a:off x="812977" y="536260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36-43kDa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Short cytoplasmic domain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PLAG domain </a:t>
            </a:r>
          </a:p>
          <a:p>
            <a:pPr lvl="1">
              <a:buFont typeface="Wingdings" pitchFamily="2" charset="2"/>
              <a:buChar char="Ø"/>
            </a:pPr>
            <a:r>
              <a:rPr lang="en-GB" sz="1600" dirty="0"/>
              <a:t>Platelet aggregation-stimulating domain </a:t>
            </a:r>
            <a:r>
              <a:rPr lang="en-GB" dirty="0"/>
              <a:t>	</a:t>
            </a:r>
            <a:endParaRPr lang="en-GB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5167263" y="4053864"/>
            <a:ext cx="3547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0070C0"/>
                </a:solidFill>
              </a:rPr>
              <a:t>Podoplanin upregulation</a:t>
            </a:r>
            <a:r>
              <a:rPr lang="en-GB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T</a:t>
            </a:r>
            <a:r>
              <a:rPr lang="en-GB" baseline="-25000" dirty="0"/>
              <a:t>H</a:t>
            </a:r>
            <a:r>
              <a:rPr lang="en-GB" dirty="0"/>
              <a:t>17 cells  (MS)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C00000"/>
                </a:solidFill>
              </a:rPr>
              <a:t> Tumour cells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 Inflammatory macrophages (*mice)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/>
              <a:t>Fibroblasts (Synovium – RA)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392" y="3974954"/>
            <a:ext cx="1094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Platelet/DC cell </a:t>
            </a:r>
          </a:p>
        </p:txBody>
      </p:sp>
    </p:spTree>
    <p:extLst>
      <p:ext uri="{BB962C8B-B14F-4D97-AF65-F5344CB8AC3E}">
        <p14:creationId xmlns:p14="http://schemas.microsoft.com/office/powerpoint/2010/main" val="263672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434" y="0"/>
            <a:ext cx="8994852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Podoplanin is upregulated on LPS-treated macrophages but not monocytes or PBMCs</a:t>
            </a:r>
          </a:p>
        </p:txBody>
      </p:sp>
      <p:pic>
        <p:nvPicPr>
          <p:cNvPr id="8" name="Picture 7" descr="figure 5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7" t="67736" r="17790" b="-974"/>
          <a:stretch/>
        </p:blipFill>
        <p:spPr bwMode="auto">
          <a:xfrm>
            <a:off x="4994086" y="3628704"/>
            <a:ext cx="4190276" cy="23525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/>
          <p:cNvGrpSpPr/>
          <p:nvPr/>
        </p:nvGrpSpPr>
        <p:grpSpPr>
          <a:xfrm>
            <a:off x="1266776" y="1204286"/>
            <a:ext cx="6483936" cy="1820103"/>
            <a:chOff x="1812175" y="1395576"/>
            <a:chExt cx="5760720" cy="1738321"/>
          </a:xfrm>
        </p:grpSpPr>
        <p:pic>
          <p:nvPicPr>
            <p:cNvPr id="7" name="Picture 6" descr="figure 5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0" b="68584"/>
            <a:stretch/>
          </p:blipFill>
          <p:spPr bwMode="auto">
            <a:xfrm>
              <a:off x="1812175" y="1395576"/>
              <a:ext cx="5760720" cy="173832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" name="Straight Connector 3"/>
            <p:cNvCxnSpPr/>
            <p:nvPr/>
          </p:nvCxnSpPr>
          <p:spPr>
            <a:xfrm>
              <a:off x="1914126" y="1478816"/>
              <a:ext cx="1386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338277" y="1478816"/>
              <a:ext cx="1386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754547" y="1478816"/>
              <a:ext cx="1386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166366" y="1478816"/>
              <a:ext cx="13861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155469" y="2874230"/>
            <a:ext cx="3572391" cy="1643077"/>
            <a:chOff x="926665" y="3079020"/>
            <a:chExt cx="3572391" cy="1643077"/>
          </a:xfrm>
        </p:grpSpPr>
        <p:pic>
          <p:nvPicPr>
            <p:cNvPr id="6" name="Picture 5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87" t="67133" r="14902"/>
            <a:stretch/>
          </p:blipFill>
          <p:spPr bwMode="auto">
            <a:xfrm>
              <a:off x="926665" y="3158884"/>
              <a:ext cx="3572391" cy="15632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3"/>
            <p:cNvSpPr/>
            <p:nvPr/>
          </p:nvSpPr>
          <p:spPr>
            <a:xfrm>
              <a:off x="926665" y="3079020"/>
              <a:ext cx="418390" cy="2837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02797" y="4441752"/>
            <a:ext cx="3929833" cy="1630380"/>
            <a:chOff x="717470" y="4896123"/>
            <a:chExt cx="3929833" cy="1630380"/>
          </a:xfrm>
        </p:grpSpPr>
        <p:pic>
          <p:nvPicPr>
            <p:cNvPr id="5" name="Picture 4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00" t="65238" r="9825"/>
            <a:stretch/>
          </p:blipFill>
          <p:spPr bwMode="auto">
            <a:xfrm>
              <a:off x="848386" y="4896123"/>
              <a:ext cx="3798917" cy="16303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5"/>
            <p:cNvSpPr/>
            <p:nvPr/>
          </p:nvSpPr>
          <p:spPr>
            <a:xfrm>
              <a:off x="717470" y="4896123"/>
              <a:ext cx="418390" cy="2837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211992" y="6004965"/>
            <a:ext cx="4132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Podoplanin is not upregulated in stimulated PBMCs and monocytes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22502" y="5995177"/>
            <a:ext cx="3333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Podoplanin is upregulated in LPS stimulated macrophages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6331" y="3423960"/>
            <a:ext cx="93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PBMCs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1547" y="4734400"/>
            <a:ext cx="129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Monocytes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53714" y="3363738"/>
            <a:ext cx="1739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Macrophages </a:t>
            </a:r>
          </a:p>
        </p:txBody>
      </p:sp>
    </p:spTree>
    <p:extLst>
      <p:ext uri="{BB962C8B-B14F-4D97-AF65-F5344CB8AC3E}">
        <p14:creationId xmlns:p14="http://schemas.microsoft.com/office/powerpoint/2010/main" val="102179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483" y="152404"/>
            <a:ext cx="9103929" cy="1325563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Podoplanin on stimulated macrophages is not sufficient to induce platelet activation 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" b="45770"/>
          <a:stretch/>
        </p:blipFill>
        <p:spPr bwMode="auto">
          <a:xfrm>
            <a:off x="240165" y="1498642"/>
            <a:ext cx="5952931" cy="211311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273704" y="4972562"/>
            <a:ext cx="357813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GB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dirty="0"/>
              <a:t>No significant increases in P-selectin expression on platelets added to macrophages </a:t>
            </a:r>
          </a:p>
          <a:p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6392977" y="1463036"/>
            <a:ext cx="2656814" cy="2800767"/>
            <a:chOff x="6392977" y="1463036"/>
            <a:chExt cx="2656814" cy="2800767"/>
          </a:xfrm>
        </p:grpSpPr>
        <p:sp>
          <p:nvSpPr>
            <p:cNvPr id="8" name="TextBox 7"/>
            <p:cNvSpPr txBox="1"/>
            <p:nvPr/>
          </p:nvSpPr>
          <p:spPr>
            <a:xfrm>
              <a:off x="6392977" y="1463036"/>
              <a:ext cx="2656814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GB" sz="1600" dirty="0"/>
                <a:t>Macrophages + washed platelets 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GB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GB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GB" sz="1600" dirty="0"/>
                <a:t>Increases in P-selectin measured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GB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GB" sz="16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GB" sz="1600" dirty="0"/>
                <a:t>Increased expression represents platelet activation </a:t>
              </a:r>
            </a:p>
          </p:txBody>
        </p:sp>
        <p:sp>
          <p:nvSpPr>
            <p:cNvPr id="6" name="Arrow: Right 5"/>
            <p:cNvSpPr/>
            <p:nvPr/>
          </p:nvSpPr>
          <p:spPr>
            <a:xfrm rot="5400000">
              <a:off x="7469734" y="2093728"/>
              <a:ext cx="317240" cy="3274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Arrow: Right 9"/>
            <p:cNvSpPr/>
            <p:nvPr/>
          </p:nvSpPr>
          <p:spPr>
            <a:xfrm rot="5400000">
              <a:off x="7469734" y="3119728"/>
              <a:ext cx="317240" cy="32747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76777" y="3910542"/>
            <a:ext cx="4135670" cy="2591439"/>
            <a:chOff x="754022" y="3723930"/>
            <a:chExt cx="4135670" cy="2591439"/>
          </a:xfrm>
        </p:grpSpPr>
        <p:pic>
          <p:nvPicPr>
            <p:cNvPr id="5" name="Picture 4" descr="Figure 5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87" t="-1" r="1" b="-6597"/>
            <a:stretch/>
          </p:blipFill>
          <p:spPr bwMode="auto">
            <a:xfrm>
              <a:off x="754022" y="3723930"/>
              <a:ext cx="4135670" cy="2591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/>
            <p:cNvSpPr txBox="1"/>
            <p:nvPr/>
          </p:nvSpPr>
          <p:spPr>
            <a:xfrm rot="16200000">
              <a:off x="265351" y="4340747"/>
              <a:ext cx="13158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/>
                <a:t>P-selectin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35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9307"/>
            <a:ext cx="7886700" cy="1325563"/>
          </a:xfrm>
        </p:spPr>
        <p:txBody>
          <a:bodyPr>
            <a:normAutofit/>
          </a:bodyPr>
          <a:lstStyle/>
          <a:p>
            <a:r>
              <a:rPr lang="en-AU" sz="2800" b="1" dirty="0" err="1">
                <a:solidFill>
                  <a:schemeClr val="accent1">
                    <a:lumMod val="75000"/>
                  </a:schemeClr>
                </a:solidFill>
              </a:rPr>
              <a:t>Podoplanin</a:t>
            </a:r>
            <a:r>
              <a:rPr lang="en-AU" sz="2800" b="1" dirty="0">
                <a:solidFill>
                  <a:schemeClr val="accent1">
                    <a:lumMod val="75000"/>
                  </a:schemeClr>
                </a:solidFill>
              </a:rPr>
              <a:t> relevance in Cancer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737" b="34274"/>
          <a:stretch/>
        </p:blipFill>
        <p:spPr>
          <a:xfrm>
            <a:off x="315828" y="2845722"/>
            <a:ext cx="5086351" cy="31339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18884" y="2845722"/>
            <a:ext cx="3097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AU" dirty="0" err="1"/>
              <a:t>Podoplanin</a:t>
            </a:r>
            <a:r>
              <a:rPr lang="en-AU" dirty="0"/>
              <a:t> expression in glioma associated with venous thromboembolism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60307" y="6148136"/>
            <a:ext cx="319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Zwicker</a:t>
            </a:r>
            <a:r>
              <a:rPr lang="en-AU" dirty="0"/>
              <a:t> J.I, </a:t>
            </a:r>
            <a:r>
              <a:rPr lang="en-AU" i="1" dirty="0"/>
              <a:t>Blood.</a:t>
            </a:r>
            <a:r>
              <a:rPr lang="en-AU" b="1" i="1" dirty="0"/>
              <a:t> </a:t>
            </a:r>
            <a:r>
              <a:rPr lang="en-AU" dirty="0"/>
              <a:t>2017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28" y="1229711"/>
            <a:ext cx="8798382" cy="13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07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65126"/>
            <a:ext cx="9008645" cy="1325563"/>
          </a:xfrm>
        </p:spPr>
        <p:txBody>
          <a:bodyPr>
            <a:normAutofit fontScale="90000"/>
          </a:bodyPr>
          <a:lstStyle/>
          <a:p>
            <a:r>
              <a:rPr lang="en-AU" sz="3100" b="1" dirty="0" err="1">
                <a:solidFill>
                  <a:schemeClr val="accent1">
                    <a:lumMod val="75000"/>
                  </a:schemeClr>
                </a:solidFill>
              </a:rPr>
              <a:t>Podoplanin</a:t>
            </a:r>
            <a:r>
              <a:rPr lang="en-AU" sz="3100" b="1" dirty="0">
                <a:solidFill>
                  <a:schemeClr val="accent1">
                    <a:lumMod val="75000"/>
                  </a:schemeClr>
                </a:solidFill>
              </a:rPr>
              <a:t> expression in primary brain tumours induces platelet aggregation and increases risk of venous thromboembolism</a:t>
            </a:r>
            <a:endParaRPr lang="en-A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46557" y="1616481"/>
            <a:ext cx="2992855" cy="4351338"/>
          </a:xfrm>
        </p:spPr>
        <p:txBody>
          <a:bodyPr>
            <a:normAutofit/>
          </a:bodyPr>
          <a:lstStyle/>
          <a:p>
            <a:pPr fontAlgn="base">
              <a:buFont typeface="Wingdings" panose="05000000000000000000" pitchFamily="2" charset="2"/>
              <a:buChar char="§"/>
            </a:pPr>
            <a:r>
              <a:rPr lang="en-AU" sz="2000" dirty="0"/>
              <a:t>Brain tumour = high risk of VTE.</a:t>
            </a:r>
          </a:p>
          <a:p>
            <a:pPr fontAlgn="base">
              <a:buFont typeface="Wingdings" panose="05000000000000000000" pitchFamily="2" charset="2"/>
              <a:buChar char="§"/>
            </a:pPr>
            <a:endParaRPr lang="en-AU" sz="2000" dirty="0"/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AU" sz="2000" dirty="0" err="1"/>
              <a:t>Podoplanin</a:t>
            </a:r>
            <a:r>
              <a:rPr lang="en-AU" sz="2000" dirty="0"/>
              <a:t> expression induces platelet aggregation and is associated with hypercoagulability</a:t>
            </a:r>
          </a:p>
          <a:p>
            <a:pPr fontAlgn="base">
              <a:buFont typeface="Wingdings" panose="05000000000000000000" pitchFamily="2" charset="2"/>
              <a:buChar char="§"/>
            </a:pPr>
            <a:endParaRPr lang="en-AU" sz="2000" dirty="0"/>
          </a:p>
          <a:p>
            <a:pPr fontAlgn="base">
              <a:buFont typeface="Wingdings" panose="05000000000000000000" pitchFamily="2" charset="2"/>
              <a:buChar char="§"/>
            </a:pPr>
            <a:r>
              <a:rPr lang="en-AU" sz="2000" dirty="0" err="1"/>
              <a:t>Podoplanin</a:t>
            </a:r>
            <a:r>
              <a:rPr lang="en-AU" sz="2000" dirty="0"/>
              <a:t> expression correlated with high D-dimer and low platelet counts</a:t>
            </a:r>
          </a:p>
          <a:p>
            <a:pPr fontAlgn="base">
              <a:buFont typeface="Wingdings" panose="05000000000000000000" pitchFamily="2" charset="2"/>
              <a:buChar char="§"/>
            </a:pPr>
            <a:endParaRPr lang="en-AU" sz="2000" dirty="0"/>
          </a:p>
        </p:txBody>
      </p:sp>
      <p:pic>
        <p:nvPicPr>
          <p:cNvPr id="17410" name="Picture 2" descr="http://www.bloodjournal.org/content/bloodjournal/129/13/1831/F3.large.jpg?width=800&amp;height=600&amp;carousel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81" y="1690689"/>
            <a:ext cx="4745456" cy="407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3744" y="5873444"/>
            <a:ext cx="51545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/>
              <a:t>Cumulative incidence of venous thromboembolism (VTE) according to </a:t>
            </a:r>
            <a:r>
              <a:rPr lang="en-AU" b="1" dirty="0" err="1"/>
              <a:t>podoplanin</a:t>
            </a:r>
            <a:r>
              <a:rPr lang="en-AU" b="1" dirty="0"/>
              <a:t> expression 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5832307" y="6196609"/>
            <a:ext cx="331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err="1">
                <a:solidFill>
                  <a:schemeClr val="accent1">
                    <a:lumMod val="75000"/>
                  </a:schemeClr>
                </a:solidFill>
              </a:rPr>
              <a:t>Riedl</a:t>
            </a:r>
            <a:r>
              <a:rPr lang="en-AU" b="1" dirty="0">
                <a:solidFill>
                  <a:schemeClr val="accent1">
                    <a:lumMod val="75000"/>
                  </a:schemeClr>
                </a:solidFill>
              </a:rPr>
              <a:t> J. </a:t>
            </a:r>
            <a:r>
              <a:rPr lang="en-AU" b="1" i="1" dirty="0">
                <a:solidFill>
                  <a:schemeClr val="accent1">
                    <a:lumMod val="75000"/>
                  </a:schemeClr>
                </a:solidFill>
              </a:rPr>
              <a:t>et al</a:t>
            </a:r>
            <a:r>
              <a:rPr lang="en-AU" b="1" dirty="0">
                <a:solidFill>
                  <a:schemeClr val="accent1">
                    <a:lumMod val="75000"/>
                  </a:schemeClr>
                </a:solidFill>
              </a:rPr>
              <a:t>. 2017. </a:t>
            </a:r>
            <a:r>
              <a:rPr lang="en-AU" b="1" i="1" dirty="0">
                <a:solidFill>
                  <a:schemeClr val="accent1">
                    <a:lumMod val="75000"/>
                  </a:schemeClr>
                </a:solidFill>
              </a:rPr>
              <a:t>Blood </a:t>
            </a:r>
            <a:r>
              <a:rPr lang="en-AU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062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00431"/>
            <a:ext cx="8719888" cy="1325563"/>
          </a:xfrm>
        </p:spPr>
        <p:txBody>
          <a:bodyPr>
            <a:normAutofit/>
          </a:bodyPr>
          <a:lstStyle/>
          <a:p>
            <a:r>
              <a:rPr lang="en-AU" sz="2800" b="1" dirty="0">
                <a:solidFill>
                  <a:schemeClr val="accent1">
                    <a:lumMod val="75000"/>
                  </a:schemeClr>
                </a:solidFill>
              </a:rPr>
              <a:t>Podoplanin measurements on microvesicles (MVs) of patients with inflammation  </a:t>
            </a:r>
          </a:p>
        </p:txBody>
      </p:sp>
      <p:pic>
        <p:nvPicPr>
          <p:cNvPr id="18434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76" y="1272826"/>
            <a:ext cx="6657977" cy="46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6064" y="6043108"/>
            <a:ext cx="8629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C00000"/>
                </a:solidFill>
              </a:rPr>
              <a:t>=&gt;Could podoplanin expressed on microvesicles in brain tumour patients lead to platelet activation?</a:t>
            </a:r>
          </a:p>
        </p:txBody>
      </p:sp>
    </p:spTree>
    <p:extLst>
      <p:ext uri="{BB962C8B-B14F-4D97-AF65-F5344CB8AC3E}">
        <p14:creationId xmlns:p14="http://schemas.microsoft.com/office/powerpoint/2010/main" val="317770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Podoplanin upregulation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498" y="1558212"/>
            <a:ext cx="7886700" cy="4409451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2400" dirty="0">
                <a:solidFill>
                  <a:srgbClr val="C00000"/>
                </a:solidFill>
              </a:rPr>
              <a:t>Podoplanin is upregulated on LPS-treated macrophages (human) but not monocytes or PBMCs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Podoplanin on stimulated macrophages is not sufficient to induce platelet activation 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2400" dirty="0"/>
          </a:p>
          <a:p>
            <a:pPr>
              <a:buFont typeface="Wingdings" panose="05000000000000000000" pitchFamily="2" charset="2"/>
              <a:buChar char="§"/>
            </a:pPr>
            <a:r>
              <a:rPr lang="en-GB" sz="2400" dirty="0"/>
              <a:t>Podoplanin is not upregulated on microvesicles in patients with inflammation 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But could be in the brain tumour patients/cancer patients?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26200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>
          <a:xfrm>
            <a:off x="611560" y="0"/>
            <a:ext cx="7772400" cy="1143000"/>
          </a:xfrm>
        </p:spPr>
        <p:txBody>
          <a:bodyPr/>
          <a:lstStyle/>
          <a:p>
            <a:r>
              <a:rPr lang="en-GB" altLang="en-US" sz="2800" b="1" dirty="0">
                <a:solidFill>
                  <a:schemeClr val="accent1">
                    <a:lumMod val="75000"/>
                  </a:schemeClr>
                </a:solidFill>
              </a:rPr>
              <a:t>Platelets and Trauma </a:t>
            </a:r>
          </a:p>
        </p:txBody>
      </p:sp>
      <p:graphicFrame>
        <p:nvGraphicFramePr>
          <p:cNvPr id="5" name="Diagram 4"/>
          <p:cNvGraphicFramePr/>
          <p:nvPr>
            <p:extLst/>
          </p:nvPr>
        </p:nvGraphicFramePr>
        <p:xfrm>
          <a:off x="378069" y="824250"/>
          <a:ext cx="8067438" cy="3158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822246" y="4432281"/>
            <a:ext cx="414117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/>
              <a:t>Sepsis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/>
              <a:t>Systemic inflammatory response syndrome (SIRS)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2400" dirty="0"/>
              <a:t>Multiple Organ Failure (MOF)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4" name="Arrow: Right 3"/>
          <p:cNvSpPr/>
          <p:nvPr/>
        </p:nvSpPr>
        <p:spPr>
          <a:xfrm rot="5400000">
            <a:off x="4291139" y="3733229"/>
            <a:ext cx="483577" cy="4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Arrow: Right 7"/>
          <p:cNvSpPr/>
          <p:nvPr/>
        </p:nvSpPr>
        <p:spPr>
          <a:xfrm rot="5400000">
            <a:off x="2210294" y="3733229"/>
            <a:ext cx="483577" cy="4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Arrow: Right 8"/>
          <p:cNvSpPr/>
          <p:nvPr/>
        </p:nvSpPr>
        <p:spPr>
          <a:xfrm rot="5400000">
            <a:off x="6336816" y="3748901"/>
            <a:ext cx="483577" cy="4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5445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12" y="9757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Why am I here?</a:t>
            </a:r>
          </a:p>
        </p:txBody>
      </p:sp>
      <p:sp>
        <p:nvSpPr>
          <p:cNvPr id="3" name="Oval 2"/>
          <p:cNvSpPr/>
          <p:nvPr/>
        </p:nvSpPr>
        <p:spPr>
          <a:xfrm>
            <a:off x="1729138" y="3382873"/>
            <a:ext cx="3152081" cy="30254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Oval 4"/>
          <p:cNvSpPr/>
          <p:nvPr/>
        </p:nvSpPr>
        <p:spPr>
          <a:xfrm>
            <a:off x="3040690" y="1847447"/>
            <a:ext cx="3152081" cy="30254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4432472" y="3430619"/>
            <a:ext cx="3152081" cy="30254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557447" y="4717253"/>
            <a:ext cx="15478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Platelet receptor regulation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29153" y="2542083"/>
            <a:ext cx="1538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Cancer cell interactions with platelets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07260" y="4612321"/>
            <a:ext cx="1750164" cy="1204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Learn new techniques/ </a:t>
            </a:r>
          </a:p>
          <a:p>
            <a:r>
              <a:rPr lang="en-GB" dirty="0"/>
              <a:t>New field of interest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196" y="1302348"/>
            <a:ext cx="2139428" cy="16045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98" y="1292413"/>
            <a:ext cx="2144749" cy="16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68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See a koala bear and kangaroo </a:t>
            </a:r>
          </a:p>
          <a:p>
            <a:endParaRPr lang="en-GB" dirty="0"/>
          </a:p>
          <a:p>
            <a:r>
              <a:rPr lang="en-GB" dirty="0"/>
              <a:t>Interactions between platelets and cancer  </a:t>
            </a:r>
            <a:r>
              <a:rPr lang="en-GB" sz="2600" dirty="0">
                <a:solidFill>
                  <a:schemeClr val="accent1">
                    <a:lumMod val="75000"/>
                  </a:schemeClr>
                </a:solidFill>
              </a:rPr>
              <a:t>(Sarah Hicks)</a:t>
            </a:r>
          </a:p>
          <a:p>
            <a:pPr lvl="1"/>
            <a:r>
              <a:rPr lang="en-GB" dirty="0"/>
              <a:t>Pdpn/CLEC-2 </a:t>
            </a:r>
          </a:p>
          <a:p>
            <a:pPr lvl="1"/>
            <a:r>
              <a:rPr lang="en-GB" dirty="0"/>
              <a:t>Other receptors involved </a:t>
            </a:r>
          </a:p>
          <a:p>
            <a:pPr lvl="1"/>
            <a:r>
              <a:rPr lang="en-GB" dirty="0"/>
              <a:t>Effects of cancer cells on platelet function and visa versa</a:t>
            </a:r>
          </a:p>
          <a:p>
            <a:pPr lvl="1"/>
            <a:r>
              <a:rPr lang="en-GB" dirty="0"/>
              <a:t>Does shear play a role? </a:t>
            </a:r>
          </a:p>
          <a:p>
            <a:pPr marL="457200" lvl="1" indent="0">
              <a:buNone/>
            </a:pPr>
            <a:r>
              <a:rPr lang="en-GB" dirty="0"/>
              <a:t> </a:t>
            </a:r>
          </a:p>
          <a:p>
            <a:r>
              <a:rPr lang="en-GB" dirty="0"/>
              <a:t>Regulation of platelet receptors </a:t>
            </a:r>
          </a:p>
          <a:p>
            <a:endParaRPr lang="en-GB" dirty="0"/>
          </a:p>
          <a:p>
            <a:r>
              <a:rPr lang="en-GB" dirty="0"/>
              <a:t>Complete fibrin shedding story </a:t>
            </a:r>
          </a:p>
          <a:p>
            <a:pPr lvl="1"/>
            <a:r>
              <a:rPr lang="en-GB" dirty="0"/>
              <a:t>Factor X role/shear effect 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7" t="23171" r="27757" b="27550"/>
          <a:stretch/>
        </p:blipFill>
        <p:spPr>
          <a:xfrm>
            <a:off x="5332337" y="1431344"/>
            <a:ext cx="1215483" cy="78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43498" y="765364"/>
            <a:ext cx="3669079" cy="2303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Birmingham Platelet Group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Steve Watson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Gerard Nash </a:t>
            </a:r>
          </a:p>
          <a:p>
            <a:r>
              <a:rPr lang="en-GB" sz="1400" dirty="0">
                <a:ea typeface="Calibri" panose="020F0502020204030204" pitchFamily="34" charset="0"/>
              </a:rPr>
              <a:t>Surasak Wichaiyo</a:t>
            </a:r>
            <a:endParaRPr lang="en-US" sz="1400" dirty="0"/>
          </a:p>
          <a:p>
            <a:r>
              <a:rPr lang="en-US" sz="1400" dirty="0" err="1"/>
              <a:t>Eelo</a:t>
            </a:r>
            <a:r>
              <a:rPr lang="en-US" sz="1400" dirty="0"/>
              <a:t> Gitz</a:t>
            </a:r>
          </a:p>
          <a:p>
            <a:r>
              <a:rPr lang="en-US" sz="1400" dirty="0"/>
              <a:t>Brenda Finney </a:t>
            </a:r>
          </a:p>
          <a:p>
            <a:r>
              <a:rPr lang="en-GB" sz="1400" dirty="0"/>
              <a:t>Osama M Alshehri</a:t>
            </a:r>
            <a:endParaRPr lang="en-US" sz="1400" dirty="0"/>
          </a:p>
          <a:p>
            <a:r>
              <a:rPr lang="en-US" sz="1400" dirty="0"/>
              <a:t>Najiat Sarker</a:t>
            </a:r>
          </a:p>
          <a:p>
            <a:r>
              <a:rPr lang="en-US" sz="1400" dirty="0"/>
              <a:t>Natalie </a:t>
            </a:r>
            <a:r>
              <a:rPr lang="en-US" sz="1400" dirty="0" err="1"/>
              <a:t>Poulter</a:t>
            </a:r>
            <a:r>
              <a:rPr lang="en-US" sz="1400" dirty="0"/>
              <a:t> </a:t>
            </a:r>
          </a:p>
          <a:p>
            <a:r>
              <a:rPr lang="en-US" sz="1400" dirty="0"/>
              <a:t>All other Watson group members + students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0440" y="4433572"/>
            <a:ext cx="455718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UoB</a:t>
            </a:r>
            <a:r>
              <a:rPr lang="en-US" sz="1600" b="1" dirty="0"/>
              <a:t> Division of Infection &amp; Immunity</a:t>
            </a:r>
          </a:p>
          <a:p>
            <a:r>
              <a:rPr lang="en-US" sz="1400" dirty="0"/>
              <a:t>Robert Dinsdale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Paul Harrison</a:t>
            </a:r>
          </a:p>
          <a:p>
            <a:r>
              <a:rPr lang="en-US" sz="1400" dirty="0"/>
              <a:t>Peter Hampson , Chris </a:t>
            </a:r>
            <a:r>
              <a:rPr lang="en-US" sz="1400" dirty="0" err="1"/>
              <a:t>Wearn</a:t>
            </a:r>
            <a:r>
              <a:rPr lang="en-US" sz="1400" dirty="0"/>
              <a:t> , Janet Lord</a:t>
            </a:r>
          </a:p>
          <a:p>
            <a:r>
              <a:rPr lang="en-US" sz="1400" dirty="0"/>
              <a:t>Hema </a:t>
            </a:r>
            <a:r>
              <a:rPr lang="en-US" sz="1400" dirty="0" err="1"/>
              <a:t>Chahal</a:t>
            </a:r>
            <a:r>
              <a:rPr lang="en-US" sz="1400" dirty="0"/>
              <a:t>, Hannah Smith, Ashleigh Evans</a:t>
            </a:r>
          </a:p>
          <a:p>
            <a:r>
              <a:rPr lang="en-US" sz="1400" dirty="0"/>
              <a:t>Jon Bishop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3657" y="5894392"/>
            <a:ext cx="3535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QEHB Burns </a:t>
            </a:r>
            <a:r>
              <a:rPr lang="en-US" sz="1600" b="1" dirty="0" err="1"/>
              <a:t>centre</a:t>
            </a:r>
            <a:r>
              <a:rPr lang="en-US" sz="1600" b="1" dirty="0"/>
              <a:t> and research team 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Naiem Moiemen</a:t>
            </a:r>
          </a:p>
          <a:p>
            <a:r>
              <a:rPr lang="en-US" sz="1400" dirty="0"/>
              <a:t>Amy Bamford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0440" y="86082"/>
            <a:ext cx="4265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Acknowledgemen</a:t>
            </a:r>
            <a:r>
              <a:rPr lang="en-US" sz="3600" b="1" dirty="0">
                <a:solidFill>
                  <a:schemeClr val="tx2"/>
                </a:solidFill>
              </a:rPr>
              <a:t>ts</a:t>
            </a:r>
          </a:p>
        </p:txBody>
      </p:sp>
      <p:pic>
        <p:nvPicPr>
          <p:cNvPr id="19" name="Picture 18" descr="TBC_Burn_Injury_left_aligned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4883" y="3957657"/>
            <a:ext cx="1959236" cy="823058"/>
          </a:xfrm>
          <a:prstGeom prst="rect">
            <a:avLst/>
          </a:prstGeom>
        </p:spPr>
      </p:pic>
      <p:grpSp>
        <p:nvGrpSpPr>
          <p:cNvPr id="20" name="Group 7"/>
          <p:cNvGrpSpPr>
            <a:grpSpLocks/>
          </p:cNvGrpSpPr>
          <p:nvPr/>
        </p:nvGrpSpPr>
        <p:grpSpPr bwMode="auto">
          <a:xfrm>
            <a:off x="4829540" y="2565419"/>
            <a:ext cx="3493797" cy="1188930"/>
            <a:chOff x="111506413" y="109363125"/>
            <a:chExt cx="1242001" cy="414000"/>
          </a:xfrm>
        </p:grpSpPr>
        <p:sp>
          <p:nvSpPr>
            <p:cNvPr id="21" name="Rectangle 8"/>
            <p:cNvSpPr>
              <a:spLocks noChangeArrowheads="1"/>
            </p:cNvSpPr>
            <p:nvPr/>
          </p:nvSpPr>
          <p:spPr bwMode="auto">
            <a:xfrm>
              <a:off x="111506413" y="109363125"/>
              <a:ext cx="1242001" cy="414000"/>
            </a:xfrm>
            <a:prstGeom prst="rect">
              <a:avLst/>
            </a:prstGeom>
            <a:solidFill>
              <a:srgbClr val="FFFFFF"/>
            </a:solidFill>
            <a:ln w="9525" algn="in">
              <a:noFill/>
              <a:miter lim="800000"/>
              <a:headEnd/>
              <a:tailEnd/>
            </a:ln>
            <a:effectLst/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22" name="Picture 9" descr="HF_LOGO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45310" y="109404667"/>
              <a:ext cx="1188000" cy="334228"/>
            </a:xfrm>
            <a:prstGeom prst="rect">
              <a:avLst/>
            </a:prstGeom>
            <a:noFill/>
            <a:ln w="9525" algn="in">
              <a:noFill/>
              <a:miter lim="800000"/>
              <a:headEnd/>
              <a:tailEnd/>
            </a:ln>
            <a:effectLst/>
          </p:spPr>
        </p:pic>
      </p:grpSp>
      <p:sp>
        <p:nvSpPr>
          <p:cNvPr id="14" name="TextBox 13"/>
          <p:cNvSpPr txBox="1"/>
          <p:nvPr/>
        </p:nvSpPr>
        <p:spPr>
          <a:xfrm>
            <a:off x="225914" y="3856651"/>
            <a:ext cx="3752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Monash University – Melbourne</a:t>
            </a:r>
            <a:endParaRPr lang="en-US" sz="1400" dirty="0"/>
          </a:p>
          <a:p>
            <a:r>
              <a:rPr lang="en-US" sz="1400" dirty="0"/>
              <a:t>Robert Andrews 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119" y="513877"/>
            <a:ext cx="806546" cy="1045428"/>
          </a:xfrm>
          <a:prstGeom prst="rect">
            <a:avLst/>
          </a:prstGeom>
        </p:spPr>
      </p:pic>
      <p:pic>
        <p:nvPicPr>
          <p:cNvPr id="33" name="Picture 32" descr="uhsb_2line_rgb_col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9540" y="1653172"/>
            <a:ext cx="2565590" cy="7455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822" y="592960"/>
            <a:ext cx="2696308" cy="601449"/>
          </a:xfrm>
          <a:prstGeom prst="rect">
            <a:avLst/>
          </a:prstGeom>
        </p:spPr>
      </p:pic>
      <p:pic>
        <p:nvPicPr>
          <p:cNvPr id="23" name="Picture 3917" descr="BHF log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627321" y="1839224"/>
            <a:ext cx="699418" cy="858752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234706" y="3082185"/>
            <a:ext cx="40739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Australian National University</a:t>
            </a:r>
            <a:r>
              <a:rPr lang="en-US" sz="1600" b="1" dirty="0"/>
              <a:t>– </a:t>
            </a:r>
            <a:r>
              <a:rPr lang="en-GB" sz="1600" b="1" dirty="0"/>
              <a:t> Canberra</a:t>
            </a:r>
          </a:p>
          <a:p>
            <a:r>
              <a:rPr lang="en-GB" sz="1400" b="1" dirty="0">
                <a:solidFill>
                  <a:schemeClr val="accent1">
                    <a:lumMod val="75000"/>
                  </a:schemeClr>
                </a:solidFill>
              </a:rPr>
              <a:t>Elizabeth Gardiner 	</a:t>
            </a:r>
            <a:r>
              <a:rPr lang="en-GB" sz="1400" dirty="0"/>
              <a:t>Sarah Hicks</a:t>
            </a:r>
          </a:p>
          <a:p>
            <a:r>
              <a:rPr lang="en-GB" sz="1400" dirty="0"/>
              <a:t>Christine Lee		Karena Pryce</a:t>
            </a:r>
          </a:p>
        </p:txBody>
      </p:sp>
      <p:pic>
        <p:nvPicPr>
          <p:cNvPr id="6147" name="Picture 3" descr="https://owa04.bham.ac.uk/owa/14.3.301.0/themes/resources/clear1x1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owa04.bham.ac.uk/owa/14.3.301.0/themes/resources/clear1x1.gif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274638"/>
            <a:ext cx="9525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4698822" y="5969324"/>
            <a:ext cx="3535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Maastricht University </a:t>
            </a:r>
          </a:p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Johan Heemskerk </a:t>
            </a:r>
            <a:r>
              <a:rPr lang="en-US" sz="1400" dirty="0"/>
              <a:t>&amp; Lab members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98822" y="5002169"/>
            <a:ext cx="3535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QEH – </a:t>
            </a:r>
            <a:r>
              <a:rPr lang="en-GB" sz="1600" b="1" dirty="0"/>
              <a:t>Gastroenterology</a:t>
            </a:r>
            <a:r>
              <a:rPr lang="en-GB" sz="1600" dirty="0"/>
              <a:t> </a:t>
            </a:r>
            <a:r>
              <a:rPr lang="en-US" sz="1600" b="1" dirty="0"/>
              <a:t>department  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</a:rPr>
              <a:t>Tariq Iqbal </a:t>
            </a:r>
          </a:p>
          <a:p>
            <a:r>
              <a:rPr lang="en-US" sz="1400" dirty="0"/>
              <a:t>Abhishek Chauhan</a:t>
            </a:r>
          </a:p>
        </p:txBody>
      </p:sp>
    </p:spTree>
    <p:extLst>
      <p:ext uri="{BB962C8B-B14F-4D97-AF65-F5344CB8AC3E}">
        <p14:creationId xmlns:p14="http://schemas.microsoft.com/office/powerpoint/2010/main" val="2819001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9199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090" y="1116180"/>
            <a:ext cx="5715000" cy="541972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9418" y="88400"/>
            <a:ext cx="7886700" cy="1325563"/>
          </a:xfrm>
        </p:spPr>
        <p:txBody>
          <a:bodyPr>
            <a:normAutofit/>
          </a:bodyPr>
          <a:lstStyle/>
          <a:p>
            <a:r>
              <a:rPr lang="en-AU" sz="2800" b="1" dirty="0">
                <a:solidFill>
                  <a:schemeClr val="accent1">
                    <a:lumMod val="75000"/>
                  </a:schemeClr>
                </a:solidFill>
              </a:rPr>
              <a:t>Platelet Surface Receptors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1148" y="1413963"/>
            <a:ext cx="120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GPCRs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02768" y="931514"/>
            <a:ext cx="120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GPCRs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76761" y="1783295"/>
            <a:ext cx="120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GPCRs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78340" y="4764505"/>
            <a:ext cx="1352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ITAM</a:t>
            </a:r>
          </a:p>
        </p:txBody>
      </p:sp>
    </p:spTree>
    <p:extLst>
      <p:ext uri="{BB962C8B-B14F-4D97-AF65-F5344CB8AC3E}">
        <p14:creationId xmlns:p14="http://schemas.microsoft.com/office/powerpoint/2010/main" val="2370218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result for fibrin form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27" y="497918"/>
            <a:ext cx="7219783" cy="579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7255042" y="4451684"/>
            <a:ext cx="565484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555833" y="4463710"/>
            <a:ext cx="0" cy="36094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91136" y="4824658"/>
            <a:ext cx="1431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>
                <a:solidFill>
                  <a:schemeClr val="accent1">
                    <a:lumMod val="75000"/>
                  </a:schemeClr>
                </a:solidFill>
              </a:rPr>
              <a:t>GPRP</a:t>
            </a:r>
          </a:p>
        </p:txBody>
      </p:sp>
    </p:spTree>
    <p:extLst>
      <p:ext uri="{BB962C8B-B14F-4D97-AF65-F5344CB8AC3E}">
        <p14:creationId xmlns:p14="http://schemas.microsoft.com/office/powerpoint/2010/main" val="326015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125" y="148225"/>
            <a:ext cx="7886700" cy="1325563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Project Aims: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78125" y="1473788"/>
            <a:ext cx="8181243" cy="4927012"/>
          </a:xfrm>
        </p:spPr>
        <p:txBody>
          <a:bodyPr>
            <a:normAutofit fontScale="92500"/>
          </a:bodyPr>
          <a:lstStyle/>
          <a:p>
            <a:pPr marL="0" indent="0">
              <a:buFont typeface="Wingdings" pitchFamily="2" charset="2"/>
              <a:buNone/>
              <a:defRPr/>
            </a:pPr>
            <a:r>
              <a:rPr lang="en-GB" sz="2400" b="1" dirty="0">
                <a:solidFill>
                  <a:srgbClr val="C00000"/>
                </a:solidFill>
                <a:latin typeface="+mj-lt"/>
              </a:rPr>
              <a:t>Overall Aim: Understand the role of platelets in trauma, inflammation and wound repair </a:t>
            </a:r>
            <a:endParaRPr lang="en-GB" sz="2400" dirty="0">
              <a:latin typeface="+mj-lt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en-GB" sz="2400" b="1" dirty="0">
              <a:solidFill>
                <a:srgbClr val="C0000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GB" sz="2400" dirty="0">
                <a:latin typeface="+mj-lt"/>
              </a:rPr>
              <a:t>Identify the effects of </a:t>
            </a:r>
            <a:r>
              <a:rPr lang="en-GB" sz="2400" u="sng" dirty="0">
                <a:latin typeface="+mj-lt"/>
              </a:rPr>
              <a:t>DAMPs and Alarmins </a:t>
            </a:r>
            <a:r>
              <a:rPr lang="en-GB" sz="2400" dirty="0">
                <a:latin typeface="+mj-lt"/>
              </a:rPr>
              <a:t>on platelet activation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endParaRPr lang="en-GB" sz="2400" i="1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GB" sz="2400" dirty="0">
                <a:latin typeface="+mj-lt"/>
              </a:rPr>
              <a:t>Investigate the </a:t>
            </a:r>
            <a:r>
              <a:rPr lang="en-GB" sz="2400" u="sng" dirty="0">
                <a:latin typeface="+mj-lt"/>
              </a:rPr>
              <a:t>cleavage of GPVI </a:t>
            </a:r>
            <a:r>
              <a:rPr lang="en-GB" sz="2400" dirty="0">
                <a:latin typeface="+mj-lt"/>
              </a:rPr>
              <a:t>and establish whether </a:t>
            </a:r>
            <a:r>
              <a:rPr lang="en-GB" sz="2400" u="sng" dirty="0">
                <a:latin typeface="+mj-lt"/>
              </a:rPr>
              <a:t>soluble GPVI </a:t>
            </a:r>
            <a:r>
              <a:rPr lang="en-GB" sz="2400" dirty="0">
                <a:latin typeface="+mj-lt"/>
              </a:rPr>
              <a:t>is a marker of platelet activation in trauma and inflammation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endParaRPr lang="en-GB" sz="2400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GB" sz="2400" dirty="0">
                <a:latin typeface="+mj-lt"/>
              </a:rPr>
              <a:t>Explore the consequences of </a:t>
            </a:r>
            <a:r>
              <a:rPr lang="en-GB" sz="2400" u="sng" dirty="0">
                <a:latin typeface="+mj-lt"/>
              </a:rPr>
              <a:t>podoplanin upregulation </a:t>
            </a:r>
            <a:r>
              <a:rPr lang="en-GB" sz="2400" dirty="0">
                <a:latin typeface="+mj-lt"/>
              </a:rPr>
              <a:t>in inflammation</a:t>
            </a:r>
          </a:p>
          <a:p>
            <a:pPr>
              <a:buFont typeface="Wingdings" panose="05000000000000000000" pitchFamily="2" charset="2"/>
              <a:buChar char="§"/>
              <a:defRPr/>
            </a:pPr>
            <a:endParaRPr lang="en-GB" sz="2400" dirty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  <a:defRPr/>
            </a:pPr>
            <a:r>
              <a:rPr lang="en-GB" sz="2400" dirty="0">
                <a:latin typeface="+mj-lt"/>
              </a:rPr>
              <a:t>Investigate the role of platelet receptors in </a:t>
            </a:r>
            <a:r>
              <a:rPr lang="en-GB" sz="2400" u="sng" dirty="0">
                <a:latin typeface="+mj-lt"/>
              </a:rPr>
              <a:t>wound repair </a:t>
            </a:r>
          </a:p>
        </p:txBody>
      </p:sp>
    </p:spTree>
    <p:extLst>
      <p:ext uri="{BB962C8B-B14F-4D97-AF65-F5344CB8AC3E}">
        <p14:creationId xmlns:p14="http://schemas.microsoft.com/office/powerpoint/2010/main" val="160807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800" b="1" dirty="0">
                <a:solidFill>
                  <a:schemeClr val="accent1">
                    <a:lumMod val="75000"/>
                  </a:schemeClr>
                </a:solidFill>
              </a:rPr>
              <a:t>Platelet receptors of interest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08" y="1690689"/>
            <a:ext cx="5804640" cy="453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63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chemeClr val="accent1">
                    <a:lumMod val="75000"/>
                  </a:schemeClr>
                </a:solidFill>
              </a:rPr>
              <a:t>Platelet receptors of interest </a:t>
            </a:r>
            <a:endParaRPr lang="en-A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13429"/>
            <a:ext cx="7485588" cy="438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05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Main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39551"/>
            <a:ext cx="8422044" cy="4637412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Histone-mediated platelet activation is GPVI dependent </a:t>
            </a:r>
            <a:r>
              <a:rPr lang="en-GB" i="1" dirty="0"/>
              <a:t>in vitro</a:t>
            </a:r>
            <a:r>
              <a:rPr lang="en-GB" dirty="0"/>
              <a:t> but </a:t>
            </a:r>
            <a:r>
              <a:rPr lang="en-GB" u="sng" dirty="0"/>
              <a:t>multiple mechanisms </a:t>
            </a:r>
            <a:r>
              <a:rPr lang="en-GB" dirty="0"/>
              <a:t>are involved in histone-mediated aggregation </a:t>
            </a:r>
            <a:r>
              <a:rPr lang="en-GB" i="1" dirty="0"/>
              <a:t>in vivo.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rgbClr val="C00000"/>
                </a:solidFill>
              </a:rPr>
              <a:t>Fibrin-mediated GPVI shedding is dependent on multiple sheddases including ADAM10</a:t>
            </a:r>
          </a:p>
          <a:p>
            <a:pPr marL="457200" lvl="1" indent="0">
              <a:buNone/>
            </a:pPr>
            <a:r>
              <a:rPr lang="en-GB" dirty="0">
                <a:solidFill>
                  <a:srgbClr val="C00000"/>
                </a:solidFill>
              </a:rPr>
              <a:t>	&gt; </a:t>
            </a:r>
            <a:r>
              <a:rPr lang="en-GB" sz="2200" dirty="0">
                <a:solidFill>
                  <a:srgbClr val="C00000"/>
                </a:solidFill>
              </a:rPr>
              <a:t>Elevated sGPVI in inflammation maybe mediated by fibrin 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Podoplanin is upregulated only on LPS stimulated macrophages but not sufficient to induce platelet activation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GPVI has a potential role in wound healing </a:t>
            </a:r>
          </a:p>
        </p:txBody>
      </p:sp>
    </p:spTree>
    <p:extLst>
      <p:ext uri="{BB962C8B-B14F-4D97-AF65-F5344CB8AC3E}">
        <p14:creationId xmlns:p14="http://schemas.microsoft.com/office/powerpoint/2010/main" val="133565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34958"/>
            <a:ext cx="7772400" cy="2387600"/>
          </a:xfrm>
        </p:spPr>
        <p:txBody>
          <a:bodyPr>
            <a:normAutofit/>
          </a:bodyPr>
          <a:lstStyle/>
          <a:p>
            <a:r>
              <a:rPr lang="en-US" sz="3100" b="1" dirty="0">
                <a:latin typeface="Arial" panose="020B0604020202020204" pitchFamily="34" charset="0"/>
                <a:cs typeface="Arial" panose="020B0604020202020204" pitchFamily="34" charset="0"/>
              </a:rPr>
              <a:t>Fibrin stimulation of platelets induces GPVI shedding </a:t>
            </a:r>
            <a:endParaRPr lang="en-GB" dirty="0"/>
          </a:p>
        </p:txBody>
      </p:sp>
      <p:pic>
        <p:nvPicPr>
          <p:cNvPr id="4" name="Picture 3" descr="UoB 2000px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86" y="501891"/>
            <a:ext cx="2822560" cy="620472"/>
          </a:xfrm>
          <a:prstGeom prst="rect">
            <a:avLst/>
          </a:prstGeom>
        </p:spPr>
      </p:pic>
      <p:pic>
        <p:nvPicPr>
          <p:cNvPr id="8" name="Picture 6" descr="British Heart Found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114" y="211368"/>
            <a:ext cx="80010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RCDM logo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0337" y="270105"/>
            <a:ext cx="816222" cy="9302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86" y="5478977"/>
            <a:ext cx="2696308" cy="601449"/>
          </a:xfrm>
          <a:prstGeom prst="rect">
            <a:avLst/>
          </a:prstGeom>
        </p:spPr>
      </p:pic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5379799" y="5001285"/>
            <a:ext cx="3493797" cy="1188930"/>
            <a:chOff x="111506413" y="109363125"/>
            <a:chExt cx="1242001" cy="414000"/>
          </a:xfrm>
        </p:grpSpPr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111506413" y="109363125"/>
              <a:ext cx="1242001" cy="414000"/>
            </a:xfrm>
            <a:prstGeom prst="rect">
              <a:avLst/>
            </a:prstGeom>
            <a:solidFill>
              <a:srgbClr val="FFFFFF"/>
            </a:solidFill>
            <a:ln w="9525" algn="in">
              <a:noFill/>
              <a:miter lim="800000"/>
              <a:headEnd/>
              <a:tailEnd/>
            </a:ln>
            <a:effectLst/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pic>
          <p:nvPicPr>
            <p:cNvPr id="12" name="Picture 9" descr="HF_LOGO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45310" y="109404667"/>
              <a:ext cx="1188000" cy="334228"/>
            </a:xfrm>
            <a:prstGeom prst="rect">
              <a:avLst/>
            </a:prstGeom>
            <a:noFill/>
            <a:ln w="9525" algn="in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926856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b="1" dirty="0">
                <a:solidFill>
                  <a:schemeClr val="accent1">
                    <a:lumMod val="75000"/>
                  </a:schemeClr>
                </a:solidFill>
              </a:rPr>
              <a:t>Soluble GPVI (sGPVI) is release into the plasma after GPVI cleavage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92" y="1236335"/>
            <a:ext cx="7456416" cy="28322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6052" y="4662839"/>
            <a:ext cx="4671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Collagen/CRP/Convulxin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Chemical agents – NEM/Calcium</a:t>
            </a:r>
            <a:r>
              <a:rPr lang="en-GB" baseline="30000" dirty="0"/>
              <a:t> </a:t>
            </a:r>
            <a:r>
              <a:rPr lang="en-GB" dirty="0"/>
              <a:t>ionophore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Fc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GB" dirty="0"/>
              <a:t>RIIA and CLEC-2 activation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Shear Stress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FX activation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38327" y="4791245"/>
            <a:ext cx="31257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 sGPVI detected by ELISA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/>
              <a:t>Cytoplasmic tail detected by an anti-GPVI antibody </a:t>
            </a:r>
          </a:p>
        </p:txBody>
      </p:sp>
    </p:spTree>
    <p:extLst>
      <p:ext uri="{BB962C8B-B14F-4D97-AF65-F5344CB8AC3E}">
        <p14:creationId xmlns:p14="http://schemas.microsoft.com/office/powerpoint/2010/main" val="262449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</TotalTime>
  <Words>1389</Words>
  <Application>Microsoft Office PowerPoint</Application>
  <PresentationFormat>On-screen Show (4:3)</PresentationFormat>
  <Paragraphs>410</Paragraphs>
  <Slides>35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ＭＳ Ｐゴシック</vt:lpstr>
      <vt:lpstr>Arial</vt:lpstr>
      <vt:lpstr>Calibri</vt:lpstr>
      <vt:lpstr>Calibri Light</vt:lpstr>
      <vt:lpstr>MS Mincho</vt:lpstr>
      <vt:lpstr>Symbol</vt:lpstr>
      <vt:lpstr>Times New Roman</vt:lpstr>
      <vt:lpstr>Wingdings</vt:lpstr>
      <vt:lpstr>Office Theme</vt:lpstr>
      <vt:lpstr>Prism 5</vt:lpstr>
      <vt:lpstr>Prism 7</vt:lpstr>
      <vt:lpstr>PLATELET ACTIVATION IN TRAUMA AND OTHER INFLAMMATORY CONDITIONS </vt:lpstr>
      <vt:lpstr>PowerPoint Presentation</vt:lpstr>
      <vt:lpstr>Platelets and Trauma </vt:lpstr>
      <vt:lpstr>Project Aims:</vt:lpstr>
      <vt:lpstr>Platelet receptors of interest </vt:lpstr>
      <vt:lpstr>Platelet receptors of interest </vt:lpstr>
      <vt:lpstr>Main findings</vt:lpstr>
      <vt:lpstr>Fibrin stimulation of platelets induces GPVI shedding </vt:lpstr>
      <vt:lpstr>Soluble GPVI (sGPVI) is release into the plasma after GPVI cleavage</vt:lpstr>
      <vt:lpstr>sGPVI is elevated in a range of thrombotic and inflammatory conditions </vt:lpstr>
      <vt:lpstr>sGPVI is elevated in patients with chronic inflammatory conditions</vt:lpstr>
      <vt:lpstr>Soluble GPVI is detected in ICU patients and associated with patient mortality</vt:lpstr>
      <vt:lpstr>Soluble GPVI is raised in patients with burns injury and is further increased in those who develop sepsis </vt:lpstr>
      <vt:lpstr>PowerPoint Presentation</vt:lpstr>
      <vt:lpstr>sGPVI is elevated in a range of thrombotic and inflammatory conditions </vt:lpstr>
      <vt:lpstr>G Protein Coupled Receptor agonists do not induce GPVI shedding </vt:lpstr>
      <vt:lpstr>Fibrin stimulation of platelets in suspension induces GPVI shedding and is dependent on polymerisation</vt:lpstr>
      <vt:lpstr>Fibrin generation  induces tyrosine phosphorylation in mice platelets including FcR γ-chain and Syk</vt:lpstr>
      <vt:lpstr>PowerPoint Presentation</vt:lpstr>
      <vt:lpstr>GPVI shedding conclusions </vt:lpstr>
      <vt:lpstr>PowerPoint Presentation</vt:lpstr>
      <vt:lpstr>Project Aims </vt:lpstr>
      <vt:lpstr>Podoplanin upregulation in inflammation </vt:lpstr>
      <vt:lpstr>Podoplanin is upregulated on LPS-treated macrophages but not monocytes or PBMCs</vt:lpstr>
      <vt:lpstr>Podoplanin on stimulated macrophages is not sufficient to induce platelet activation </vt:lpstr>
      <vt:lpstr>Podoplanin relevance in Cancer </vt:lpstr>
      <vt:lpstr>Podoplanin expression in primary brain tumours induces platelet aggregation and increases risk of venous thromboembolism</vt:lpstr>
      <vt:lpstr>Podoplanin measurements on microvesicles (MVs) of patients with inflammation  </vt:lpstr>
      <vt:lpstr>Podoplanin upregulation conclusions</vt:lpstr>
      <vt:lpstr>Why am I here?</vt:lpstr>
      <vt:lpstr>Goals</vt:lpstr>
      <vt:lpstr>PowerPoint Presentation</vt:lpstr>
      <vt:lpstr>PowerPoint Presentation</vt:lpstr>
      <vt:lpstr>Platelet Surface Receptors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PLATELET ACTIVATION IN TRAUMA AND OTHER INFLAMMATORY CONDITIONS</dc:title>
  <dc:creator>Sam Montague</dc:creator>
  <cp:lastModifiedBy>Sam Montague</cp:lastModifiedBy>
  <cp:revision>28</cp:revision>
  <dcterms:created xsi:type="dcterms:W3CDTF">2017-03-31T09:51:43Z</dcterms:created>
  <dcterms:modified xsi:type="dcterms:W3CDTF">2017-05-29T13:02:01Z</dcterms:modified>
</cp:coreProperties>
</file>